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9"/>
  </p:notesMasterIdLst>
  <p:sldIdLst>
    <p:sldId id="266" r:id="rId2"/>
    <p:sldId id="256" r:id="rId3"/>
    <p:sldId id="257" r:id="rId4"/>
    <p:sldId id="270" r:id="rId5"/>
    <p:sldId id="271" r:id="rId6"/>
    <p:sldId id="258" r:id="rId7"/>
    <p:sldId id="273" r:id="rId8"/>
    <p:sldId id="268" r:id="rId9"/>
    <p:sldId id="277" r:id="rId10"/>
    <p:sldId id="276" r:id="rId11"/>
    <p:sldId id="278" r:id="rId12"/>
    <p:sldId id="260" r:id="rId13"/>
    <p:sldId id="261" r:id="rId14"/>
    <p:sldId id="262" r:id="rId15"/>
    <p:sldId id="274" r:id="rId16"/>
    <p:sldId id="272" r:id="rId17"/>
    <p:sldId id="269" r:id="rId18"/>
  </p:sldIdLst>
  <p:sldSz cx="14630400" cy="8229600"/>
  <p:notesSz cx="8229600" cy="14630400"/>
  <p:embeddedFontLst>
    <p:embeddedFont>
      <p:font typeface="Inter" panose="020B0604020202020204" charset="0"/>
      <p:regular r:id="rId20"/>
    </p:embeddedFont>
    <p:embeddedFont>
      <p:font typeface="Calibri" panose="020F0502020204030204" pitchFamily="34" charset="0"/>
      <p:regular r:id="rId21"/>
      <p:bold r:id="rId22"/>
      <p:italic r:id="rId23"/>
      <p:bold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2" d="100"/>
          <a:sy n="72" d="100"/>
        </p:scale>
        <p:origin x="52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3765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398232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658674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977266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65944" y="1325107"/>
            <a:ext cx="7336465" cy="1015663"/>
          </a:xfrm>
          <a:prstGeom prst="rect">
            <a:avLst/>
          </a:prstGeom>
          <a:noFill/>
        </p:spPr>
        <p:txBody>
          <a:bodyPr wrap="square" rtlCol="0">
            <a:spAutoFit/>
          </a:bodyPr>
          <a:lstStyle/>
          <a:p>
            <a:r>
              <a:rPr lang="en-US" sz="6000" b="1" dirty="0" smtClean="0"/>
              <a:t>AUGMENTED REALITY</a:t>
            </a:r>
            <a:endParaRPr lang="en-US" sz="6000" b="1" dirty="0"/>
          </a:p>
        </p:txBody>
      </p:sp>
      <p:sp>
        <p:nvSpPr>
          <p:cNvPr id="3" name="TextBox 2"/>
          <p:cNvSpPr txBox="1"/>
          <p:nvPr/>
        </p:nvSpPr>
        <p:spPr>
          <a:xfrm>
            <a:off x="2525231" y="5950934"/>
            <a:ext cx="10217888" cy="2246769"/>
          </a:xfrm>
          <a:prstGeom prst="rect">
            <a:avLst/>
          </a:prstGeom>
          <a:noFill/>
        </p:spPr>
        <p:txBody>
          <a:bodyPr wrap="square" rtlCol="0">
            <a:spAutoFit/>
          </a:bodyPr>
          <a:lstStyle/>
          <a:p>
            <a:r>
              <a:rPr lang="en-US" sz="2800" dirty="0" smtClean="0"/>
              <a:t>Presented By: Koushik Biswas</a:t>
            </a:r>
          </a:p>
          <a:p>
            <a:r>
              <a:rPr lang="en-US" sz="2800" dirty="0" smtClean="0"/>
              <a:t>ID: 2101029</a:t>
            </a:r>
          </a:p>
          <a:p>
            <a:r>
              <a:rPr lang="en-US" sz="2800" dirty="0" smtClean="0"/>
              <a:t>Department: Internet of Things And Robotics Engineering</a:t>
            </a:r>
          </a:p>
          <a:p>
            <a:r>
              <a:rPr lang="en-US" sz="2800" dirty="0" err="1" smtClean="0"/>
              <a:t>Bangabandhu</a:t>
            </a:r>
            <a:r>
              <a:rPr lang="en-US" sz="2800" dirty="0" smtClean="0"/>
              <a:t> Sheikh </a:t>
            </a:r>
            <a:r>
              <a:rPr lang="en-US" sz="2800" dirty="0" err="1" smtClean="0"/>
              <a:t>Mujibur</a:t>
            </a:r>
            <a:r>
              <a:rPr lang="en-US" sz="2800" dirty="0" smtClean="0"/>
              <a:t> </a:t>
            </a:r>
            <a:r>
              <a:rPr lang="en-US" sz="2800" dirty="0" err="1" smtClean="0"/>
              <a:t>Rahaman</a:t>
            </a:r>
            <a:r>
              <a:rPr lang="en-US" sz="2800" dirty="0" smtClean="0"/>
              <a:t> Digital University</a:t>
            </a:r>
          </a:p>
          <a:p>
            <a:endParaRPr lang="en-US" sz="2800" dirty="0"/>
          </a:p>
        </p:txBody>
      </p:sp>
      <p:pic>
        <p:nvPicPr>
          <p:cNvPr id="1026" name="Picture 2" descr="9 Augmented Reality Examples | Courser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9676" y="2570746"/>
            <a:ext cx="6948997" cy="31502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1491" y="58033"/>
            <a:ext cx="2165366" cy="1152086"/>
          </a:xfrm>
          <a:prstGeom prst="rect">
            <a:avLst/>
          </a:prstGeom>
        </p:spPr>
      </p:pic>
    </p:spTree>
    <p:extLst>
      <p:ext uri="{BB962C8B-B14F-4D97-AF65-F5344CB8AC3E}">
        <p14:creationId xmlns:p14="http://schemas.microsoft.com/office/powerpoint/2010/main" val="33612725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361507" y="1865902"/>
            <a:ext cx="5837274" cy="3693319"/>
          </a:xfrm>
          <a:prstGeom prst="rect">
            <a:avLst/>
          </a:prstGeom>
          <a:noFill/>
        </p:spPr>
        <p:txBody>
          <a:bodyPr wrap="square" rtlCol="0">
            <a:spAutoFit/>
          </a:bodyPr>
          <a:lstStyle/>
          <a:p>
            <a:r>
              <a:rPr lang="en-US" b="1" dirty="0" smtClean="0"/>
              <a:t>3. Projection-Based AR</a:t>
            </a:r>
          </a:p>
          <a:p>
            <a:r>
              <a:rPr lang="en-US" b="1" dirty="0" smtClean="0"/>
              <a:t>Definition:</a:t>
            </a:r>
            <a:r>
              <a:rPr lang="en-US" dirty="0" smtClean="0"/>
              <a:t> Projects digital content directly onto real-world surfaces.</a:t>
            </a:r>
          </a:p>
          <a:p>
            <a:r>
              <a:rPr lang="en-US" b="1" dirty="0" smtClean="0"/>
              <a:t>How It Works:</a:t>
            </a:r>
            <a:endParaRPr lang="en-US" dirty="0" smtClean="0"/>
          </a:p>
          <a:p>
            <a:pPr lvl="1"/>
            <a:r>
              <a:rPr lang="en-US" dirty="0" smtClean="0"/>
              <a:t>AR devices use projectors to overlay images, which can interact with the physical environment.</a:t>
            </a:r>
          </a:p>
          <a:p>
            <a:r>
              <a:rPr lang="en-US" b="1" dirty="0" smtClean="0"/>
              <a:t>Example:</a:t>
            </a:r>
            <a:endParaRPr lang="en-US" dirty="0" smtClean="0"/>
          </a:p>
          <a:p>
            <a:pPr lvl="1"/>
            <a:r>
              <a:rPr lang="en-US" dirty="0" smtClean="0"/>
              <a:t>Interactive touchscreens on walls or tables.</a:t>
            </a:r>
          </a:p>
          <a:p>
            <a:r>
              <a:rPr lang="en-US" b="1" dirty="0" smtClean="0"/>
              <a:t>Advantages:</a:t>
            </a:r>
            <a:r>
              <a:rPr lang="en-US" dirty="0" smtClean="0"/>
              <a:t> No need for a display screen or handheld device.</a:t>
            </a:r>
          </a:p>
          <a:p>
            <a:r>
              <a:rPr lang="en-US" b="1" dirty="0" smtClean="0"/>
              <a:t>Limitations:</a:t>
            </a:r>
            <a:r>
              <a:rPr lang="en-US" dirty="0" smtClean="0"/>
              <a:t> Limited by the surface's properties and lighting conditions.</a:t>
            </a:r>
          </a:p>
          <a:p>
            <a:endParaRPr lang="en-US" dirty="0"/>
          </a:p>
        </p:txBody>
      </p:sp>
      <p:sp>
        <p:nvSpPr>
          <p:cNvPr id="38" name="Text 0"/>
          <p:cNvSpPr/>
          <p:nvPr/>
        </p:nvSpPr>
        <p:spPr>
          <a:xfrm>
            <a:off x="361507" y="138242"/>
            <a:ext cx="5954197"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AR Flavors</a:t>
            </a:r>
            <a:endParaRPr lang="en-US" sz="4650" dirty="0"/>
          </a:p>
        </p:txBody>
      </p:sp>
      <p:pic>
        <p:nvPicPr>
          <p:cNvPr id="7" name="Picture 4" descr="Projection-based Augmented Reality Dem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8604" y="1865902"/>
            <a:ext cx="7721796" cy="4343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050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7474689" y="2190307"/>
            <a:ext cx="7155711" cy="3139321"/>
          </a:xfrm>
          <a:prstGeom prst="rect">
            <a:avLst/>
          </a:prstGeom>
          <a:noFill/>
        </p:spPr>
        <p:txBody>
          <a:bodyPr wrap="square" rtlCol="0">
            <a:spAutoFit/>
          </a:bodyPr>
          <a:lstStyle/>
          <a:p>
            <a:r>
              <a:rPr lang="en-US" b="1" dirty="0" smtClean="0"/>
              <a:t>4. Superimposition-Based AR</a:t>
            </a:r>
          </a:p>
          <a:p>
            <a:r>
              <a:rPr lang="en-US" b="1" dirty="0" smtClean="0"/>
              <a:t>Definition:</a:t>
            </a:r>
            <a:r>
              <a:rPr lang="en-US" dirty="0" smtClean="0"/>
              <a:t> Replaces or enhances parts of the real world with augmented elements.</a:t>
            </a:r>
          </a:p>
          <a:p>
            <a:r>
              <a:rPr lang="en-US" b="1" dirty="0" smtClean="0"/>
              <a:t>How It Works:</a:t>
            </a:r>
            <a:endParaRPr lang="en-US" dirty="0" smtClean="0"/>
          </a:p>
          <a:p>
            <a:pPr lvl="1"/>
            <a:r>
              <a:rPr lang="en-US" dirty="0" smtClean="0"/>
              <a:t>Detects and superimposes virtual objects over physical objects.</a:t>
            </a:r>
          </a:p>
          <a:p>
            <a:r>
              <a:rPr lang="en-US" b="1" dirty="0" smtClean="0"/>
              <a:t>Example:</a:t>
            </a:r>
            <a:endParaRPr lang="en-US" dirty="0" smtClean="0"/>
          </a:p>
          <a:p>
            <a:pPr lvl="1"/>
            <a:r>
              <a:rPr lang="en-US" dirty="0" smtClean="0"/>
              <a:t>Medical AR apps replacing the view of a damaged organ with a 3D model.</a:t>
            </a:r>
          </a:p>
          <a:p>
            <a:r>
              <a:rPr lang="en-US" b="1" dirty="0" smtClean="0"/>
              <a:t>Advantages:</a:t>
            </a:r>
            <a:r>
              <a:rPr lang="en-US" dirty="0" smtClean="0"/>
              <a:t> Enhances understanding and visualization.</a:t>
            </a:r>
          </a:p>
          <a:p>
            <a:r>
              <a:rPr lang="en-US" b="1" dirty="0" smtClean="0"/>
              <a:t>Limitations:</a:t>
            </a:r>
            <a:r>
              <a:rPr lang="en-US" dirty="0" smtClean="0"/>
              <a:t> Requires advanced image recognition and processing.</a:t>
            </a:r>
          </a:p>
          <a:p>
            <a:endParaRPr lang="en-US" dirty="0"/>
          </a:p>
        </p:txBody>
      </p:sp>
      <p:sp>
        <p:nvSpPr>
          <p:cNvPr id="38" name="Text 0"/>
          <p:cNvSpPr/>
          <p:nvPr/>
        </p:nvSpPr>
        <p:spPr>
          <a:xfrm>
            <a:off x="361507" y="138242"/>
            <a:ext cx="5954197"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AR Flavors</a:t>
            </a:r>
            <a:endParaRPr lang="en-US" sz="4650" dirty="0"/>
          </a:p>
        </p:txBody>
      </p:sp>
      <p:pic>
        <p:nvPicPr>
          <p:cNvPr id="7" name="Picture 2" descr="An example of Superimposition-based AR in a History Field-trip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704" y="1478729"/>
            <a:ext cx="5715000" cy="4562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3805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4" name="Image 1" descr="preencoded.png"/>
          <p:cNvPicPr>
            <a:picLocks noChangeAspect="1"/>
          </p:cNvPicPr>
          <p:nvPr/>
        </p:nvPicPr>
        <p:blipFill>
          <a:blip r:embed="rId3"/>
          <a:stretch>
            <a:fillRect/>
          </a:stretch>
        </p:blipFill>
        <p:spPr>
          <a:xfrm>
            <a:off x="748618" y="1625427"/>
            <a:ext cx="519589" cy="519589"/>
          </a:xfrm>
          <a:prstGeom prst="rect">
            <a:avLst/>
          </a:prstGeom>
        </p:spPr>
      </p:pic>
      <p:sp>
        <p:nvSpPr>
          <p:cNvPr id="5" name="Text 1"/>
          <p:cNvSpPr/>
          <p:nvPr/>
        </p:nvSpPr>
        <p:spPr>
          <a:xfrm>
            <a:off x="748618" y="2352780"/>
            <a:ext cx="2727960" cy="340876"/>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Petrona Bold" pitchFamily="34" charset="0"/>
                <a:ea typeface="Petrona Bold" pitchFamily="34" charset="-122"/>
                <a:cs typeface="Petrona Bold" pitchFamily="34" charset="-120"/>
              </a:rPr>
              <a:t>Enhanced UX</a:t>
            </a:r>
            <a:endParaRPr lang="en-US" sz="2100" dirty="0"/>
          </a:p>
        </p:txBody>
      </p:sp>
      <p:pic>
        <p:nvPicPr>
          <p:cNvPr id="7" name="Image 2" descr="preencoded.png"/>
          <p:cNvPicPr>
            <a:picLocks noChangeAspect="1"/>
          </p:cNvPicPr>
          <p:nvPr/>
        </p:nvPicPr>
        <p:blipFill>
          <a:blip r:embed="rId3"/>
          <a:stretch>
            <a:fillRect/>
          </a:stretch>
        </p:blipFill>
        <p:spPr>
          <a:xfrm>
            <a:off x="748618" y="3774386"/>
            <a:ext cx="519589" cy="519589"/>
          </a:xfrm>
          <a:prstGeom prst="rect">
            <a:avLst/>
          </a:prstGeom>
        </p:spPr>
      </p:pic>
      <p:sp>
        <p:nvSpPr>
          <p:cNvPr id="8" name="Text 3"/>
          <p:cNvSpPr/>
          <p:nvPr/>
        </p:nvSpPr>
        <p:spPr>
          <a:xfrm>
            <a:off x="748618" y="4501739"/>
            <a:ext cx="2727960" cy="340876"/>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Petrona Bold" pitchFamily="34" charset="0"/>
                <a:ea typeface="Petrona Bold" pitchFamily="34" charset="-122"/>
                <a:cs typeface="Petrona Bold" pitchFamily="34" charset="-120"/>
              </a:rPr>
              <a:t>Efficiency</a:t>
            </a:r>
            <a:endParaRPr lang="en-US" sz="2100" dirty="0"/>
          </a:p>
        </p:txBody>
      </p:sp>
      <p:pic>
        <p:nvPicPr>
          <p:cNvPr id="10" name="Image 3" descr="preencoded.png"/>
          <p:cNvPicPr>
            <a:picLocks noChangeAspect="1"/>
          </p:cNvPicPr>
          <p:nvPr/>
        </p:nvPicPr>
        <p:blipFill>
          <a:blip r:embed="rId3"/>
          <a:stretch>
            <a:fillRect/>
          </a:stretch>
        </p:blipFill>
        <p:spPr>
          <a:xfrm>
            <a:off x="748618" y="5923345"/>
            <a:ext cx="519589" cy="519589"/>
          </a:xfrm>
          <a:prstGeom prst="rect">
            <a:avLst/>
          </a:prstGeom>
        </p:spPr>
      </p:pic>
      <p:sp>
        <p:nvSpPr>
          <p:cNvPr id="11" name="Text 5"/>
          <p:cNvSpPr/>
          <p:nvPr/>
        </p:nvSpPr>
        <p:spPr>
          <a:xfrm>
            <a:off x="748618" y="6650698"/>
            <a:ext cx="2727960" cy="340876"/>
          </a:xfrm>
          <a:prstGeom prst="rect">
            <a:avLst/>
          </a:prstGeom>
          <a:noFill/>
          <a:ln/>
        </p:spPr>
        <p:txBody>
          <a:bodyPr wrap="none" lIns="0" tIns="0" rIns="0" bIns="0" rtlCol="0" anchor="t"/>
          <a:lstStyle/>
          <a:p>
            <a:pPr>
              <a:lnSpc>
                <a:spcPts val="2650"/>
              </a:lnSpc>
            </a:pPr>
            <a:r>
              <a:rPr lang="en-US" sz="2400" dirty="0" smtClean="0"/>
              <a:t>Improved Decision-Making</a:t>
            </a:r>
            <a:endParaRPr lang="en-US" sz="2100" dirty="0"/>
          </a:p>
        </p:txBody>
      </p:sp>
      <p:sp>
        <p:nvSpPr>
          <p:cNvPr id="17" name="Text 0"/>
          <p:cNvSpPr/>
          <p:nvPr/>
        </p:nvSpPr>
        <p:spPr>
          <a:xfrm>
            <a:off x="748618" y="706279"/>
            <a:ext cx="6161961" cy="681871"/>
          </a:xfrm>
          <a:prstGeom prst="rect">
            <a:avLst/>
          </a:prstGeom>
          <a:noFill/>
          <a:ln/>
        </p:spPr>
        <p:txBody>
          <a:bodyPr wrap="none" lIns="0" tIns="0" rIns="0" bIns="0" rtlCol="0" anchor="t"/>
          <a:lstStyle/>
          <a:p>
            <a:pPr marL="0" indent="0">
              <a:lnSpc>
                <a:spcPts val="5350"/>
              </a:lnSpc>
              <a:buNone/>
            </a:pPr>
            <a:r>
              <a:rPr lang="en-US" sz="4250" b="1" dirty="0">
                <a:solidFill>
                  <a:srgbClr val="000000"/>
                </a:solidFill>
                <a:latin typeface="Petrona Bold" pitchFamily="34" charset="0"/>
                <a:ea typeface="Petrona Bold" pitchFamily="34" charset="-122"/>
                <a:cs typeface="Petrona Bold" pitchFamily="34" charset="-120"/>
              </a:rPr>
              <a:t>Unlocking AR's Potential</a:t>
            </a:r>
            <a:endParaRPr lang="en-US" sz="4250" dirty="0"/>
          </a:p>
        </p:txBody>
      </p:sp>
      <p:sp>
        <p:nvSpPr>
          <p:cNvPr id="18" name="Text 2"/>
          <p:cNvSpPr/>
          <p:nvPr/>
        </p:nvSpPr>
        <p:spPr>
          <a:xfrm>
            <a:off x="748618" y="2892743"/>
            <a:ext cx="7689294" cy="332542"/>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AR creates immersive and intuitive experiences, improving user engagement.</a:t>
            </a:r>
            <a:endParaRPr lang="en-US" sz="1600" dirty="0"/>
          </a:p>
        </p:txBody>
      </p:sp>
      <p:sp>
        <p:nvSpPr>
          <p:cNvPr id="19" name="Text 4"/>
          <p:cNvSpPr/>
          <p:nvPr/>
        </p:nvSpPr>
        <p:spPr>
          <a:xfrm>
            <a:off x="748618" y="5041702"/>
            <a:ext cx="7689294" cy="332542"/>
          </a:xfrm>
          <a:prstGeom prst="rect">
            <a:avLst/>
          </a:prstGeom>
          <a:noFill/>
          <a:ln/>
        </p:spPr>
        <p:txBody>
          <a:bodyPr wrap="none" lIns="0" tIns="0" rIns="0" bIns="0" rtlCol="0" anchor="t"/>
          <a:lstStyle/>
          <a:p>
            <a:pPr marL="0" indent="0" algn="l">
              <a:lnSpc>
                <a:spcPts val="2600"/>
              </a:lnSpc>
              <a:buNone/>
            </a:pPr>
            <a:r>
              <a:rPr lang="en-US" sz="1600" dirty="0" smtClean="0">
                <a:solidFill>
                  <a:srgbClr val="272525"/>
                </a:solidFill>
                <a:latin typeface="Inter" pitchFamily="34" charset="0"/>
                <a:ea typeface="Inter" pitchFamily="34" charset="-122"/>
                <a:cs typeface="Inter" pitchFamily="34" charset="-120"/>
              </a:rPr>
              <a:t>AR streamlines training and decision-making, boosting productivity.</a:t>
            </a:r>
            <a:endParaRPr lang="en-US" sz="1600" dirty="0"/>
          </a:p>
        </p:txBody>
      </p:sp>
      <p:sp>
        <p:nvSpPr>
          <p:cNvPr id="20" name="Text 6"/>
          <p:cNvSpPr/>
          <p:nvPr/>
        </p:nvSpPr>
        <p:spPr>
          <a:xfrm>
            <a:off x="748618" y="7190661"/>
            <a:ext cx="7689294" cy="826288"/>
          </a:xfrm>
          <a:prstGeom prst="rect">
            <a:avLst/>
          </a:prstGeom>
          <a:noFill/>
          <a:ln/>
        </p:spPr>
        <p:txBody>
          <a:bodyPr wrap="none" lIns="0" tIns="0" rIns="0" bIns="0" rtlCol="0" anchor="t"/>
          <a:lstStyle/>
          <a:p>
            <a:pPr>
              <a:lnSpc>
                <a:spcPts val="2600"/>
              </a:lnSpc>
            </a:pPr>
            <a:r>
              <a:rPr lang="en-US" sz="1600" dirty="0" smtClean="0"/>
              <a:t>Real-time data visualization aids in better understanding and decision-making.</a:t>
            </a:r>
          </a:p>
          <a:p>
            <a:pPr>
              <a:lnSpc>
                <a:spcPts val="2600"/>
              </a:lnSpc>
            </a:pPr>
            <a:r>
              <a:rPr lang="en-US" sz="1600" dirty="0" smtClean="0"/>
              <a:t>Example: AR in manufacturing for troubleshooting and maintenance.</a:t>
            </a:r>
            <a:endParaRPr lang="en-US" sz="1600" dirty="0"/>
          </a:p>
        </p:txBody>
      </p:sp>
      <p:pic>
        <p:nvPicPr>
          <p:cNvPr id="6149" name="Picture 5" descr="The Revolutionary Advantages of Augmented Reality in E-commerce – Mirr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7911" y="0"/>
            <a:ext cx="6192489" cy="82029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14388"/>
            <a:ext cx="5954197"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The Future of AR</a:t>
            </a:r>
            <a:endParaRPr lang="en-US" sz="4650" dirty="0"/>
          </a:p>
        </p:txBody>
      </p:sp>
      <p:sp>
        <p:nvSpPr>
          <p:cNvPr id="4" name="Shape 1"/>
          <p:cNvSpPr/>
          <p:nvPr/>
        </p:nvSpPr>
        <p:spPr>
          <a:xfrm>
            <a:off x="1118711" y="1898809"/>
            <a:ext cx="30480" cy="5516404"/>
          </a:xfrm>
          <a:prstGeom prst="roundRect">
            <a:avLst>
              <a:gd name="adj" fmla="val 312558"/>
            </a:avLst>
          </a:prstGeom>
          <a:solidFill>
            <a:srgbClr val="B2D4E5"/>
          </a:solidFill>
          <a:ln/>
        </p:spPr>
      </p:sp>
      <p:sp>
        <p:nvSpPr>
          <p:cNvPr id="5" name="Shape 2"/>
          <p:cNvSpPr/>
          <p:nvPr/>
        </p:nvSpPr>
        <p:spPr>
          <a:xfrm>
            <a:off x="1358622" y="2393871"/>
            <a:ext cx="793790" cy="30480"/>
          </a:xfrm>
          <a:prstGeom prst="roundRect">
            <a:avLst>
              <a:gd name="adj" fmla="val 312558"/>
            </a:avLst>
          </a:prstGeom>
          <a:solidFill>
            <a:srgbClr val="B2D4E5"/>
          </a:solidFill>
          <a:ln/>
        </p:spPr>
      </p:sp>
      <p:sp>
        <p:nvSpPr>
          <p:cNvPr id="6" name="Shape 3"/>
          <p:cNvSpPr/>
          <p:nvPr/>
        </p:nvSpPr>
        <p:spPr>
          <a:xfrm>
            <a:off x="878800" y="2153960"/>
            <a:ext cx="510302" cy="510302"/>
          </a:xfrm>
          <a:prstGeom prst="roundRect">
            <a:avLst>
              <a:gd name="adj" fmla="val 18669"/>
            </a:avLst>
          </a:prstGeom>
          <a:solidFill>
            <a:srgbClr val="CCEEFF"/>
          </a:solidFill>
          <a:ln w="7620">
            <a:solidFill>
              <a:srgbClr val="B2D4E5"/>
            </a:solidFill>
            <a:prstDash val="solid"/>
          </a:ln>
        </p:spPr>
      </p:sp>
      <p:sp>
        <p:nvSpPr>
          <p:cNvPr id="7" name="Text 4"/>
          <p:cNvSpPr/>
          <p:nvPr/>
        </p:nvSpPr>
        <p:spPr>
          <a:xfrm>
            <a:off x="1057513" y="2230398"/>
            <a:ext cx="152876" cy="357307"/>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etrona Bold" pitchFamily="34" charset="0"/>
                <a:ea typeface="Petrona Bold" pitchFamily="34" charset="-122"/>
                <a:cs typeface="Petrona Bold" pitchFamily="34" charset="-120"/>
              </a:rPr>
              <a:t>1</a:t>
            </a:r>
            <a:endParaRPr lang="en-US" sz="2800" dirty="0"/>
          </a:p>
        </p:txBody>
      </p:sp>
      <p:sp>
        <p:nvSpPr>
          <p:cNvPr id="8" name="Text 5"/>
          <p:cNvSpPr/>
          <p:nvPr/>
        </p:nvSpPr>
        <p:spPr>
          <a:xfrm>
            <a:off x="2381488" y="2125623"/>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AI Integration</a:t>
            </a:r>
            <a:endParaRPr lang="en-US" sz="2300" dirty="0"/>
          </a:p>
        </p:txBody>
      </p:sp>
      <p:sp>
        <p:nvSpPr>
          <p:cNvPr id="9" name="Text 6"/>
          <p:cNvSpPr/>
          <p:nvPr/>
        </p:nvSpPr>
        <p:spPr>
          <a:xfrm>
            <a:off x="2381488" y="2633782"/>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AR will seamlessly integrate with AI to create even more intelligent and responsive experiences.</a:t>
            </a:r>
            <a:endParaRPr lang="en-US" sz="1750" dirty="0"/>
          </a:p>
        </p:txBody>
      </p:sp>
      <p:sp>
        <p:nvSpPr>
          <p:cNvPr id="10" name="Shape 7"/>
          <p:cNvSpPr/>
          <p:nvPr/>
        </p:nvSpPr>
        <p:spPr>
          <a:xfrm>
            <a:off x="1358622" y="4308277"/>
            <a:ext cx="793790" cy="30480"/>
          </a:xfrm>
          <a:prstGeom prst="roundRect">
            <a:avLst>
              <a:gd name="adj" fmla="val 312558"/>
            </a:avLst>
          </a:prstGeom>
          <a:solidFill>
            <a:srgbClr val="B2D4E5"/>
          </a:solidFill>
          <a:ln/>
        </p:spPr>
      </p:sp>
      <p:sp>
        <p:nvSpPr>
          <p:cNvPr id="11" name="Shape 8"/>
          <p:cNvSpPr/>
          <p:nvPr/>
        </p:nvSpPr>
        <p:spPr>
          <a:xfrm>
            <a:off x="878800" y="4068366"/>
            <a:ext cx="510302" cy="510302"/>
          </a:xfrm>
          <a:prstGeom prst="roundRect">
            <a:avLst>
              <a:gd name="adj" fmla="val 18669"/>
            </a:avLst>
          </a:prstGeom>
          <a:solidFill>
            <a:srgbClr val="CCEEFF"/>
          </a:solidFill>
          <a:ln w="7620">
            <a:solidFill>
              <a:srgbClr val="B2D4E5"/>
            </a:solidFill>
            <a:prstDash val="solid"/>
          </a:ln>
        </p:spPr>
      </p:sp>
      <p:sp>
        <p:nvSpPr>
          <p:cNvPr id="12" name="Text 9"/>
          <p:cNvSpPr/>
          <p:nvPr/>
        </p:nvSpPr>
        <p:spPr>
          <a:xfrm>
            <a:off x="1032629" y="4144804"/>
            <a:ext cx="202525" cy="357307"/>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etrona Bold" pitchFamily="34" charset="0"/>
                <a:ea typeface="Petrona Bold" pitchFamily="34" charset="-122"/>
                <a:cs typeface="Petrona Bold" pitchFamily="34" charset="-120"/>
              </a:rPr>
              <a:t>2</a:t>
            </a:r>
            <a:endParaRPr lang="en-US" sz="2800" dirty="0"/>
          </a:p>
        </p:txBody>
      </p:sp>
      <p:sp>
        <p:nvSpPr>
          <p:cNvPr id="13" name="Text 10"/>
          <p:cNvSpPr/>
          <p:nvPr/>
        </p:nvSpPr>
        <p:spPr>
          <a:xfrm>
            <a:off x="2381488" y="4040029"/>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Metaverse Role</a:t>
            </a:r>
            <a:endParaRPr lang="en-US" sz="2300" dirty="0"/>
          </a:p>
        </p:txBody>
      </p:sp>
      <p:sp>
        <p:nvSpPr>
          <p:cNvPr id="14" name="Text 11"/>
          <p:cNvSpPr/>
          <p:nvPr/>
        </p:nvSpPr>
        <p:spPr>
          <a:xfrm>
            <a:off x="2381488" y="4548187"/>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AR will play a crucial role in the emerging Metaverse, bridging the digital-physical divide.</a:t>
            </a:r>
            <a:endParaRPr lang="en-US" sz="1750" dirty="0"/>
          </a:p>
        </p:txBody>
      </p:sp>
      <p:sp>
        <p:nvSpPr>
          <p:cNvPr id="15" name="Shape 12"/>
          <p:cNvSpPr/>
          <p:nvPr/>
        </p:nvSpPr>
        <p:spPr>
          <a:xfrm>
            <a:off x="1358622" y="6222683"/>
            <a:ext cx="793790" cy="30480"/>
          </a:xfrm>
          <a:prstGeom prst="roundRect">
            <a:avLst>
              <a:gd name="adj" fmla="val 312558"/>
            </a:avLst>
          </a:prstGeom>
          <a:solidFill>
            <a:srgbClr val="B2D4E5"/>
          </a:solidFill>
          <a:ln/>
        </p:spPr>
      </p:sp>
      <p:sp>
        <p:nvSpPr>
          <p:cNvPr id="16" name="Shape 13"/>
          <p:cNvSpPr/>
          <p:nvPr/>
        </p:nvSpPr>
        <p:spPr>
          <a:xfrm>
            <a:off x="878800" y="5982772"/>
            <a:ext cx="510302" cy="510302"/>
          </a:xfrm>
          <a:prstGeom prst="roundRect">
            <a:avLst>
              <a:gd name="adj" fmla="val 18669"/>
            </a:avLst>
          </a:prstGeom>
          <a:solidFill>
            <a:srgbClr val="CCEEFF"/>
          </a:solidFill>
          <a:ln w="7620">
            <a:solidFill>
              <a:srgbClr val="B2D4E5"/>
            </a:solidFill>
            <a:prstDash val="solid"/>
          </a:ln>
        </p:spPr>
      </p:sp>
      <p:sp>
        <p:nvSpPr>
          <p:cNvPr id="17" name="Text 14"/>
          <p:cNvSpPr/>
          <p:nvPr/>
        </p:nvSpPr>
        <p:spPr>
          <a:xfrm>
            <a:off x="1032867" y="6059210"/>
            <a:ext cx="202168" cy="357307"/>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etrona Bold" pitchFamily="34" charset="0"/>
                <a:ea typeface="Petrona Bold" pitchFamily="34" charset="-122"/>
                <a:cs typeface="Petrona Bold" pitchFamily="34" charset="-120"/>
              </a:rPr>
              <a:t>3</a:t>
            </a:r>
            <a:endParaRPr lang="en-US" sz="2800" dirty="0"/>
          </a:p>
        </p:txBody>
      </p:sp>
      <p:sp>
        <p:nvSpPr>
          <p:cNvPr id="18" name="Text 15"/>
          <p:cNvSpPr/>
          <p:nvPr/>
        </p:nvSpPr>
        <p:spPr>
          <a:xfrm>
            <a:off x="2381488" y="5954435"/>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Hardware Advances</a:t>
            </a:r>
            <a:endParaRPr lang="en-US" sz="2300" dirty="0"/>
          </a:p>
        </p:txBody>
      </p:sp>
      <p:sp>
        <p:nvSpPr>
          <p:cNvPr id="19" name="Text 16"/>
          <p:cNvSpPr/>
          <p:nvPr/>
        </p:nvSpPr>
        <p:spPr>
          <a:xfrm>
            <a:off x="2381488" y="6462593"/>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Lightweight AR glasses and smart lenses will enable more natural and ubiquitous AR interactions.</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302306"/>
            <a:ext cx="7566422"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Pioneering AR Applications</a:t>
            </a:r>
            <a:endParaRPr lang="en-US" sz="4650" dirty="0"/>
          </a:p>
        </p:txBody>
      </p:sp>
      <p:pic>
        <p:nvPicPr>
          <p:cNvPr id="3" name="Image 0" descr="preencoded.png"/>
          <p:cNvPicPr>
            <a:picLocks noChangeAspect="1"/>
          </p:cNvPicPr>
          <p:nvPr/>
        </p:nvPicPr>
        <p:blipFill>
          <a:blip r:embed="rId3"/>
          <a:stretch>
            <a:fillRect/>
          </a:stretch>
        </p:blipFill>
        <p:spPr>
          <a:xfrm>
            <a:off x="793789" y="5682734"/>
            <a:ext cx="4120753" cy="2546747"/>
          </a:xfrm>
          <a:prstGeom prst="rect">
            <a:avLst/>
          </a:prstGeom>
        </p:spPr>
      </p:pic>
      <p:pic>
        <p:nvPicPr>
          <p:cNvPr id="6" name="Image 1" descr="preencoded.png"/>
          <p:cNvPicPr>
            <a:picLocks noChangeAspect="1"/>
          </p:cNvPicPr>
          <p:nvPr/>
        </p:nvPicPr>
        <p:blipFill>
          <a:blip r:embed="rId4"/>
          <a:stretch>
            <a:fillRect/>
          </a:stretch>
        </p:blipFill>
        <p:spPr>
          <a:xfrm>
            <a:off x="5594866" y="5682734"/>
            <a:ext cx="4120872" cy="2546866"/>
          </a:xfrm>
          <a:prstGeom prst="rect">
            <a:avLst/>
          </a:prstGeom>
        </p:spPr>
      </p:pic>
      <p:pic>
        <p:nvPicPr>
          <p:cNvPr id="9" name="Image 2" descr="preencoded.png"/>
          <p:cNvPicPr>
            <a:picLocks noChangeAspect="1"/>
          </p:cNvPicPr>
          <p:nvPr/>
        </p:nvPicPr>
        <p:blipFill>
          <a:blip r:embed="rId5"/>
          <a:stretch>
            <a:fillRect/>
          </a:stretch>
        </p:blipFill>
        <p:spPr>
          <a:xfrm>
            <a:off x="10509647" y="5682853"/>
            <a:ext cx="4120753" cy="2546747"/>
          </a:xfrm>
          <a:prstGeom prst="rect">
            <a:avLst/>
          </a:prstGeom>
        </p:spPr>
      </p:pic>
      <p:sp>
        <p:nvSpPr>
          <p:cNvPr id="12" name="Text 1"/>
          <p:cNvSpPr/>
          <p:nvPr/>
        </p:nvSpPr>
        <p:spPr>
          <a:xfrm>
            <a:off x="793790" y="2626619"/>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Retail</a:t>
            </a:r>
            <a:endParaRPr lang="en-US" sz="2300" dirty="0"/>
          </a:p>
        </p:txBody>
      </p:sp>
      <p:sp>
        <p:nvSpPr>
          <p:cNvPr id="13" name="Text 2"/>
          <p:cNvSpPr/>
          <p:nvPr/>
        </p:nvSpPr>
        <p:spPr>
          <a:xfrm>
            <a:off x="793790" y="3510792"/>
            <a:ext cx="4120753"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AR enhances the shopping experience with virtual try-ons and product visualization.</a:t>
            </a:r>
            <a:endParaRPr lang="en-US" sz="1750" dirty="0"/>
          </a:p>
        </p:txBody>
      </p:sp>
      <p:sp>
        <p:nvSpPr>
          <p:cNvPr id="14" name="Text 3"/>
          <p:cNvSpPr/>
          <p:nvPr/>
        </p:nvSpPr>
        <p:spPr>
          <a:xfrm>
            <a:off x="5254704" y="2626738"/>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Healthcare</a:t>
            </a:r>
            <a:endParaRPr lang="en-US" sz="2300" dirty="0"/>
          </a:p>
        </p:txBody>
      </p:sp>
      <p:sp>
        <p:nvSpPr>
          <p:cNvPr id="15" name="Text 4"/>
          <p:cNvSpPr/>
          <p:nvPr/>
        </p:nvSpPr>
        <p:spPr>
          <a:xfrm>
            <a:off x="5254704" y="3578980"/>
            <a:ext cx="4120872"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AR aids surgeons, provides therapy, and improves patient outcomes.</a:t>
            </a:r>
            <a:endParaRPr lang="en-US" sz="1750" dirty="0"/>
          </a:p>
        </p:txBody>
      </p:sp>
      <p:sp>
        <p:nvSpPr>
          <p:cNvPr id="16" name="Text 5"/>
          <p:cNvSpPr/>
          <p:nvPr/>
        </p:nvSpPr>
        <p:spPr>
          <a:xfrm>
            <a:off x="9715738" y="2626619"/>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Industry</a:t>
            </a:r>
            <a:endParaRPr lang="en-US" sz="2300" dirty="0"/>
          </a:p>
        </p:txBody>
      </p:sp>
      <p:sp>
        <p:nvSpPr>
          <p:cNvPr id="17" name="Text 6"/>
          <p:cNvSpPr/>
          <p:nvPr/>
        </p:nvSpPr>
        <p:spPr>
          <a:xfrm>
            <a:off x="9811431" y="3481255"/>
            <a:ext cx="4120753"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AR streamlines assembly, maintenance, and training in industrial settings.</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0" descr="preencoded.png"/>
          <p:cNvPicPr>
            <a:picLocks noChangeAspect="1"/>
          </p:cNvPicPr>
          <p:nvPr/>
        </p:nvPicPr>
        <p:blipFill>
          <a:blip r:embed="rId2"/>
          <a:stretch>
            <a:fillRect/>
          </a:stretch>
        </p:blipFill>
        <p:spPr>
          <a:xfrm>
            <a:off x="3247430" y="2486858"/>
            <a:ext cx="1614011" cy="825698"/>
          </a:xfrm>
          <a:prstGeom prst="rect">
            <a:avLst/>
          </a:prstGeom>
        </p:spPr>
      </p:pic>
      <p:sp>
        <p:nvSpPr>
          <p:cNvPr id="8" name="Text 1"/>
          <p:cNvSpPr/>
          <p:nvPr/>
        </p:nvSpPr>
        <p:spPr>
          <a:xfrm>
            <a:off x="3993713" y="2762726"/>
            <a:ext cx="121325" cy="453509"/>
          </a:xfrm>
          <a:prstGeom prst="rect">
            <a:avLst/>
          </a:prstGeom>
          <a:noFill/>
          <a:ln/>
        </p:spPr>
        <p:txBody>
          <a:bodyPr wrap="none" lIns="0" tIns="0" rIns="0" bIns="0" rtlCol="0" anchor="t"/>
          <a:lstStyle/>
          <a:p>
            <a:pPr marL="0" indent="0" algn="ctr">
              <a:lnSpc>
                <a:spcPts val="3550"/>
              </a:lnSpc>
              <a:buNone/>
            </a:pPr>
            <a:r>
              <a:rPr lang="en-US" sz="2200" b="1" dirty="0">
                <a:solidFill>
                  <a:srgbClr val="272525"/>
                </a:solidFill>
                <a:latin typeface="Petrona Bold" pitchFamily="34" charset="0"/>
                <a:ea typeface="Petrona Bold" pitchFamily="34" charset="-122"/>
                <a:cs typeface="Petrona Bold" pitchFamily="34" charset="-120"/>
              </a:rPr>
              <a:t>1</a:t>
            </a:r>
            <a:endParaRPr lang="en-US" sz="2200" dirty="0"/>
          </a:p>
        </p:txBody>
      </p:sp>
      <p:sp>
        <p:nvSpPr>
          <p:cNvPr id="9" name="Text 2"/>
          <p:cNvSpPr/>
          <p:nvPr/>
        </p:nvSpPr>
        <p:spPr>
          <a:xfrm>
            <a:off x="5088255" y="2713673"/>
            <a:ext cx="1202650"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Innovate</a:t>
            </a:r>
            <a:endParaRPr lang="en-US" sz="2300" dirty="0"/>
          </a:p>
        </p:txBody>
      </p:sp>
      <p:sp>
        <p:nvSpPr>
          <p:cNvPr id="10" name="Shape 3"/>
          <p:cNvSpPr/>
          <p:nvPr/>
        </p:nvSpPr>
        <p:spPr>
          <a:xfrm>
            <a:off x="4918115" y="3325654"/>
            <a:ext cx="8861822" cy="15240"/>
          </a:xfrm>
          <a:prstGeom prst="roundRect">
            <a:avLst>
              <a:gd name="adj" fmla="val 625116"/>
            </a:avLst>
          </a:prstGeom>
          <a:solidFill>
            <a:srgbClr val="B2D4E5"/>
          </a:solidFill>
          <a:ln/>
        </p:spPr>
      </p:sp>
      <p:pic>
        <p:nvPicPr>
          <p:cNvPr id="11" name="Image 1" descr="preencoded.png"/>
          <p:cNvPicPr>
            <a:picLocks noChangeAspect="1"/>
          </p:cNvPicPr>
          <p:nvPr/>
        </p:nvPicPr>
        <p:blipFill>
          <a:blip r:embed="rId3"/>
          <a:stretch>
            <a:fillRect/>
          </a:stretch>
        </p:blipFill>
        <p:spPr>
          <a:xfrm>
            <a:off x="2440424" y="3369231"/>
            <a:ext cx="3228022" cy="825698"/>
          </a:xfrm>
          <a:prstGeom prst="rect">
            <a:avLst/>
          </a:prstGeom>
        </p:spPr>
      </p:pic>
      <p:sp>
        <p:nvSpPr>
          <p:cNvPr id="12" name="Text 4"/>
          <p:cNvSpPr/>
          <p:nvPr/>
        </p:nvSpPr>
        <p:spPr>
          <a:xfrm>
            <a:off x="3974068" y="3555325"/>
            <a:ext cx="160734" cy="453509"/>
          </a:xfrm>
          <a:prstGeom prst="rect">
            <a:avLst/>
          </a:prstGeom>
          <a:noFill/>
          <a:ln/>
        </p:spPr>
        <p:txBody>
          <a:bodyPr wrap="none" lIns="0" tIns="0" rIns="0" bIns="0" rtlCol="0" anchor="t"/>
          <a:lstStyle/>
          <a:p>
            <a:pPr marL="0" indent="0" algn="ctr">
              <a:lnSpc>
                <a:spcPts val="3550"/>
              </a:lnSpc>
              <a:buNone/>
            </a:pPr>
            <a:r>
              <a:rPr lang="en-US" sz="2200" b="1" dirty="0">
                <a:solidFill>
                  <a:srgbClr val="272525"/>
                </a:solidFill>
                <a:latin typeface="Petrona Bold" pitchFamily="34" charset="0"/>
                <a:ea typeface="Petrona Bold" pitchFamily="34" charset="-122"/>
                <a:cs typeface="Petrona Bold" pitchFamily="34" charset="-120"/>
              </a:rPr>
              <a:t>2</a:t>
            </a:r>
            <a:endParaRPr lang="en-US" sz="2200" dirty="0"/>
          </a:p>
        </p:txBody>
      </p:sp>
      <p:sp>
        <p:nvSpPr>
          <p:cNvPr id="13" name="Text 5"/>
          <p:cNvSpPr/>
          <p:nvPr/>
        </p:nvSpPr>
        <p:spPr>
          <a:xfrm>
            <a:off x="5895261" y="3596045"/>
            <a:ext cx="146065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Transform</a:t>
            </a:r>
            <a:endParaRPr lang="en-US" sz="2300" dirty="0"/>
          </a:p>
        </p:txBody>
      </p:sp>
      <p:sp>
        <p:nvSpPr>
          <p:cNvPr id="14" name="Shape 6"/>
          <p:cNvSpPr/>
          <p:nvPr/>
        </p:nvSpPr>
        <p:spPr>
          <a:xfrm>
            <a:off x="5725120" y="4208026"/>
            <a:ext cx="8054816" cy="15240"/>
          </a:xfrm>
          <a:prstGeom prst="roundRect">
            <a:avLst>
              <a:gd name="adj" fmla="val 625116"/>
            </a:avLst>
          </a:prstGeom>
          <a:solidFill>
            <a:srgbClr val="B2D4E5"/>
          </a:solidFill>
          <a:ln/>
        </p:spPr>
      </p:sp>
      <p:pic>
        <p:nvPicPr>
          <p:cNvPr id="15" name="Image 2" descr="preencoded.png"/>
          <p:cNvPicPr>
            <a:picLocks noChangeAspect="1"/>
          </p:cNvPicPr>
          <p:nvPr/>
        </p:nvPicPr>
        <p:blipFill>
          <a:blip r:embed="rId4"/>
          <a:stretch>
            <a:fillRect/>
          </a:stretch>
        </p:blipFill>
        <p:spPr>
          <a:xfrm>
            <a:off x="1633418" y="4251603"/>
            <a:ext cx="4842034" cy="825698"/>
          </a:xfrm>
          <a:prstGeom prst="rect">
            <a:avLst/>
          </a:prstGeom>
        </p:spPr>
      </p:pic>
      <p:sp>
        <p:nvSpPr>
          <p:cNvPr id="16" name="Text 7"/>
          <p:cNvSpPr/>
          <p:nvPr/>
        </p:nvSpPr>
        <p:spPr>
          <a:xfrm>
            <a:off x="3974187" y="4437698"/>
            <a:ext cx="160496" cy="453509"/>
          </a:xfrm>
          <a:prstGeom prst="rect">
            <a:avLst/>
          </a:prstGeom>
          <a:noFill/>
          <a:ln/>
        </p:spPr>
        <p:txBody>
          <a:bodyPr wrap="none" lIns="0" tIns="0" rIns="0" bIns="0" rtlCol="0" anchor="t"/>
          <a:lstStyle/>
          <a:p>
            <a:pPr marL="0" indent="0" algn="ctr">
              <a:lnSpc>
                <a:spcPts val="3550"/>
              </a:lnSpc>
              <a:buNone/>
            </a:pPr>
            <a:r>
              <a:rPr lang="en-US" sz="2200" b="1" dirty="0">
                <a:solidFill>
                  <a:srgbClr val="272525"/>
                </a:solidFill>
                <a:latin typeface="Petrona Bold" pitchFamily="34" charset="0"/>
                <a:ea typeface="Petrona Bold" pitchFamily="34" charset="-122"/>
                <a:cs typeface="Petrona Bold" pitchFamily="34" charset="-120"/>
              </a:rPr>
              <a:t>3</a:t>
            </a:r>
            <a:endParaRPr lang="en-US" sz="2200" dirty="0"/>
          </a:p>
        </p:txBody>
      </p:sp>
      <p:sp>
        <p:nvSpPr>
          <p:cNvPr id="17" name="Text 8"/>
          <p:cNvSpPr/>
          <p:nvPr/>
        </p:nvSpPr>
        <p:spPr>
          <a:xfrm>
            <a:off x="6702266" y="4478417"/>
            <a:ext cx="972145"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Engage</a:t>
            </a:r>
            <a:endParaRPr lang="en-US" sz="2300" dirty="0"/>
          </a:p>
        </p:txBody>
      </p:sp>
      <p:sp>
        <p:nvSpPr>
          <p:cNvPr id="18" name="Shape 9"/>
          <p:cNvSpPr/>
          <p:nvPr/>
        </p:nvSpPr>
        <p:spPr>
          <a:xfrm>
            <a:off x="6532126" y="5090398"/>
            <a:ext cx="7247811" cy="15240"/>
          </a:xfrm>
          <a:prstGeom prst="roundRect">
            <a:avLst>
              <a:gd name="adj" fmla="val 625116"/>
            </a:avLst>
          </a:prstGeom>
          <a:solidFill>
            <a:srgbClr val="B2D4E5"/>
          </a:solidFill>
          <a:ln/>
        </p:spPr>
      </p:sp>
      <p:pic>
        <p:nvPicPr>
          <p:cNvPr id="19" name="Image 3" descr="preencoded.png"/>
          <p:cNvPicPr>
            <a:picLocks noChangeAspect="1"/>
          </p:cNvPicPr>
          <p:nvPr/>
        </p:nvPicPr>
        <p:blipFill>
          <a:blip r:embed="rId5"/>
          <a:stretch>
            <a:fillRect/>
          </a:stretch>
        </p:blipFill>
        <p:spPr>
          <a:xfrm>
            <a:off x="826294" y="5133975"/>
            <a:ext cx="6456164" cy="825698"/>
          </a:xfrm>
          <a:prstGeom prst="rect">
            <a:avLst/>
          </a:prstGeom>
        </p:spPr>
      </p:pic>
      <p:sp>
        <p:nvSpPr>
          <p:cNvPr id="21" name="Text 10"/>
          <p:cNvSpPr/>
          <p:nvPr/>
        </p:nvSpPr>
        <p:spPr>
          <a:xfrm>
            <a:off x="3977878" y="5320070"/>
            <a:ext cx="152757" cy="453509"/>
          </a:xfrm>
          <a:prstGeom prst="rect">
            <a:avLst/>
          </a:prstGeom>
          <a:noFill/>
          <a:ln/>
        </p:spPr>
        <p:txBody>
          <a:bodyPr wrap="none" lIns="0" tIns="0" rIns="0" bIns="0" rtlCol="0" anchor="t"/>
          <a:lstStyle/>
          <a:p>
            <a:pPr marL="0" indent="0" algn="ctr">
              <a:lnSpc>
                <a:spcPts val="3550"/>
              </a:lnSpc>
              <a:buNone/>
            </a:pPr>
            <a:r>
              <a:rPr lang="en-US" sz="2200" b="1" dirty="0">
                <a:solidFill>
                  <a:srgbClr val="272525"/>
                </a:solidFill>
                <a:latin typeface="Petrona Bold" pitchFamily="34" charset="0"/>
                <a:ea typeface="Petrona Bold" pitchFamily="34" charset="-122"/>
                <a:cs typeface="Petrona Bold" pitchFamily="34" charset="-120"/>
              </a:rPr>
              <a:t>4</a:t>
            </a:r>
            <a:endParaRPr lang="en-US" sz="2200" dirty="0"/>
          </a:p>
        </p:txBody>
      </p:sp>
      <p:sp>
        <p:nvSpPr>
          <p:cNvPr id="22" name="Text 11"/>
          <p:cNvSpPr/>
          <p:nvPr/>
        </p:nvSpPr>
        <p:spPr>
          <a:xfrm>
            <a:off x="7509272" y="5360789"/>
            <a:ext cx="1056918"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Explore</a:t>
            </a:r>
            <a:endParaRPr lang="en-US" sz="2300" dirty="0"/>
          </a:p>
        </p:txBody>
      </p:sp>
      <p:sp>
        <p:nvSpPr>
          <p:cNvPr id="23" name="Text 12"/>
          <p:cNvSpPr/>
          <p:nvPr/>
        </p:nvSpPr>
        <p:spPr>
          <a:xfrm>
            <a:off x="793790" y="6214824"/>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As we stand at the cusp of the AR revolution, the possibilities are endless. Embrace this transformative technology and unlock new frontiers of innovation, engagement, and growth.</a:t>
            </a:r>
            <a:endParaRPr lang="en-US" sz="1750" dirty="0"/>
          </a:p>
        </p:txBody>
      </p:sp>
      <p:sp>
        <p:nvSpPr>
          <p:cNvPr id="24" name="Text 0"/>
          <p:cNvSpPr/>
          <p:nvPr/>
        </p:nvSpPr>
        <p:spPr>
          <a:xfrm>
            <a:off x="793790" y="1288971"/>
            <a:ext cx="8051006"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Embracing the AR Revolution</a:t>
            </a:r>
            <a:endParaRPr lang="en-US" sz="4650" dirty="0"/>
          </a:p>
        </p:txBody>
      </p:sp>
    </p:spTree>
    <p:extLst>
      <p:ext uri="{BB962C8B-B14F-4D97-AF65-F5344CB8AC3E}">
        <p14:creationId xmlns:p14="http://schemas.microsoft.com/office/powerpoint/2010/main" val="1228510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36800" y="319331"/>
            <a:ext cx="9773919" cy="7451512"/>
          </a:xfrm>
          <a:prstGeom prst="rect">
            <a:avLst/>
          </a:prstGeom>
        </p:spPr>
      </p:pic>
    </p:spTree>
    <p:extLst>
      <p:ext uri="{BB962C8B-B14F-4D97-AF65-F5344CB8AC3E}">
        <p14:creationId xmlns:p14="http://schemas.microsoft.com/office/powerpoint/2010/main" val="3202999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Free PPT Template - VR Virtual Real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630399" cy="822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9648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13037" y="1605555"/>
            <a:ext cx="7556421" cy="1488519"/>
          </a:xfrm>
          <a:prstGeom prst="rect">
            <a:avLst/>
          </a:prstGeom>
          <a:noFill/>
          <a:ln/>
        </p:spPr>
        <p:txBody>
          <a:bodyPr wrap="squar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Welcome to the World of Augmented Reality</a:t>
            </a:r>
            <a:endParaRPr lang="en-US" sz="4650" dirty="0"/>
          </a:p>
        </p:txBody>
      </p:sp>
      <p:sp>
        <p:nvSpPr>
          <p:cNvPr id="4" name="Text 1"/>
          <p:cNvSpPr/>
          <p:nvPr/>
        </p:nvSpPr>
        <p:spPr>
          <a:xfrm>
            <a:off x="613037" y="3856788"/>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Augmented reality (AR) blends the digital and physical worlds, revolutionizing how we interact with information and our environment. Dive into this captivating technology and explore its history, core principles, and vast applications.</a:t>
            </a:r>
            <a:endParaRPr lang="en-US" sz="1750" dirty="0"/>
          </a:p>
        </p:txBody>
      </p:sp>
      <p:sp>
        <p:nvSpPr>
          <p:cNvPr id="5" name="Shape 2"/>
          <p:cNvSpPr/>
          <p:nvPr/>
        </p:nvSpPr>
        <p:spPr>
          <a:xfrm>
            <a:off x="6280190" y="5700951"/>
            <a:ext cx="362903" cy="362903"/>
          </a:xfrm>
          <a:prstGeom prst="roundRect">
            <a:avLst>
              <a:gd name="adj" fmla="val 25194296"/>
            </a:avLst>
          </a:prstGeom>
          <a:noFill/>
          <a:ln w="7620">
            <a:solidFill>
              <a:srgbClr val="FFFFFF"/>
            </a:solidFill>
            <a:prstDash val="solid"/>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1"/>
          <p:cNvSpPr/>
          <p:nvPr/>
        </p:nvSpPr>
        <p:spPr>
          <a:xfrm>
            <a:off x="793790" y="1549158"/>
            <a:ext cx="2977039" cy="372070"/>
          </a:xfrm>
          <a:prstGeom prst="rect">
            <a:avLst/>
          </a:prstGeom>
          <a:noFill/>
          <a:ln/>
        </p:spPr>
        <p:txBody>
          <a:bodyPr wrap="none" lIns="0" tIns="0" rIns="0" bIns="0" rtlCol="0" anchor="t"/>
          <a:lstStyle/>
          <a:p>
            <a:pPr marL="0" indent="0">
              <a:lnSpc>
                <a:spcPts val="2900"/>
              </a:lnSpc>
              <a:buNone/>
            </a:pPr>
            <a:r>
              <a:rPr lang="en-US" sz="2300" b="1" dirty="0">
                <a:solidFill>
                  <a:srgbClr val="000000"/>
                </a:solidFill>
                <a:latin typeface="Petrona Bold" pitchFamily="34" charset="0"/>
                <a:ea typeface="Petrona Bold" pitchFamily="34" charset="-122"/>
                <a:cs typeface="Petrona Bold" pitchFamily="34" charset="-120"/>
              </a:rPr>
              <a:t>Hardware</a:t>
            </a:r>
            <a:endParaRPr lang="en-US" sz="2300" dirty="0"/>
          </a:p>
        </p:txBody>
      </p:sp>
      <p:sp>
        <p:nvSpPr>
          <p:cNvPr id="4" name="Text 2"/>
          <p:cNvSpPr/>
          <p:nvPr/>
        </p:nvSpPr>
        <p:spPr>
          <a:xfrm>
            <a:off x="793790" y="2235056"/>
            <a:ext cx="6393819" cy="3846767"/>
          </a:xfrm>
          <a:prstGeom prst="rect">
            <a:avLst/>
          </a:prstGeom>
          <a:noFill/>
          <a:ln/>
        </p:spPr>
        <p:txBody>
          <a:bodyPr wrap="square" lIns="0" tIns="0" rIns="0" bIns="0" rtlCol="0" anchor="t"/>
          <a:lstStyle/>
          <a:p>
            <a:pPr algn="just">
              <a:lnSpc>
                <a:spcPts val="2850"/>
              </a:lnSpc>
            </a:pPr>
            <a:r>
              <a:rPr lang="en-US" sz="2000" dirty="0"/>
              <a:t>Augmented reality is deliverable in a variety of formats, including within smartphones, glasses and headsets. </a:t>
            </a:r>
            <a:r>
              <a:rPr lang="en-US" sz="2000" dirty="0" smtClean="0"/>
              <a:t>AR contact lenses</a:t>
            </a:r>
            <a:r>
              <a:rPr lang="en-US" sz="2000" dirty="0"/>
              <a:t> are also in development. The technology requires hardware components, such as a processor, sensors, a display and input devices. Mobile devices, like smartphones and tablets, already have this hardware onboard, making AR more accessible to the everyday user. Mobile devices typically contain sensors, including cameras, accelerometers, Global Positioning System (GPS) instruments and solid-state compasses.</a:t>
            </a:r>
            <a:endParaRPr lang="en-US" dirty="0"/>
          </a:p>
        </p:txBody>
      </p:sp>
      <p:sp>
        <p:nvSpPr>
          <p:cNvPr id="5" name="Text 3"/>
          <p:cNvSpPr/>
          <p:nvPr/>
        </p:nvSpPr>
        <p:spPr>
          <a:xfrm>
            <a:off x="8087463" y="1549158"/>
            <a:ext cx="2977039" cy="372070"/>
          </a:xfrm>
          <a:prstGeom prst="rect">
            <a:avLst/>
          </a:prstGeom>
          <a:noFill/>
          <a:ln/>
        </p:spPr>
        <p:txBody>
          <a:bodyPr wrap="none" lIns="0" tIns="0" rIns="0" bIns="0" rtlCol="0" anchor="t"/>
          <a:lstStyle/>
          <a:p>
            <a:pPr marL="0" indent="0">
              <a:lnSpc>
                <a:spcPts val="2900"/>
              </a:lnSpc>
              <a:buNone/>
            </a:pPr>
            <a:r>
              <a:rPr lang="en-US" sz="2300" b="1" dirty="0">
                <a:solidFill>
                  <a:srgbClr val="000000"/>
                </a:solidFill>
                <a:latin typeface="Petrona Bold" pitchFamily="34" charset="0"/>
                <a:ea typeface="Petrona Bold" pitchFamily="34" charset="-122"/>
                <a:cs typeface="Petrona Bold" pitchFamily="34" charset="-120"/>
              </a:rPr>
              <a:t>Software</a:t>
            </a:r>
            <a:endParaRPr lang="en-US" sz="2300" dirty="0"/>
          </a:p>
        </p:txBody>
      </p:sp>
      <p:sp>
        <p:nvSpPr>
          <p:cNvPr id="6" name="Text 4"/>
          <p:cNvSpPr/>
          <p:nvPr/>
        </p:nvSpPr>
        <p:spPr>
          <a:xfrm>
            <a:off x="8087463" y="2235056"/>
            <a:ext cx="6542937" cy="1550135"/>
          </a:xfrm>
          <a:prstGeom prst="rect">
            <a:avLst/>
          </a:prstGeom>
          <a:noFill/>
          <a:ln/>
        </p:spPr>
        <p:txBody>
          <a:bodyPr wrap="square" lIns="0" tIns="0" rIns="0" bIns="0" rtlCol="0" anchor="t"/>
          <a:lstStyle/>
          <a:p>
            <a:r>
              <a:rPr lang="en-US" sz="2000" b="1" dirty="0" smtClean="0"/>
              <a:t>AR Development Platforms</a:t>
            </a:r>
          </a:p>
          <a:p>
            <a:r>
              <a:rPr lang="en-US" sz="2000" b="1" dirty="0" err="1" smtClean="0"/>
              <a:t>ARKit</a:t>
            </a:r>
            <a:r>
              <a:rPr lang="en-US" sz="2000" dirty="0" smtClean="0"/>
              <a:t> (by Apple): Framework for AR apps on iOS.</a:t>
            </a:r>
          </a:p>
          <a:p>
            <a:r>
              <a:rPr lang="en-US" sz="2000" b="1" dirty="0" err="1" smtClean="0"/>
              <a:t>ARCore</a:t>
            </a:r>
            <a:r>
              <a:rPr lang="en-US" sz="2000" dirty="0" smtClean="0"/>
              <a:t> (by Google): For Android-based AR applications.</a:t>
            </a:r>
          </a:p>
          <a:p>
            <a:r>
              <a:rPr lang="en-US" sz="2000" b="1" dirty="0" err="1" smtClean="0"/>
              <a:t>Vuforia</a:t>
            </a:r>
            <a:r>
              <a:rPr lang="en-US" sz="2000" dirty="0" smtClean="0"/>
              <a:t>: Cross-platform AR SDK.</a:t>
            </a:r>
          </a:p>
          <a:p>
            <a:r>
              <a:rPr lang="en-US" sz="2000" b="1" dirty="0" err="1" smtClean="0"/>
              <a:t>Wikitude</a:t>
            </a:r>
            <a:r>
              <a:rPr lang="en-US" sz="2000" dirty="0" smtClean="0"/>
              <a:t>: AR SDK for both marker-based and </a:t>
            </a:r>
            <a:r>
              <a:rPr lang="en-US" sz="2000" dirty="0" err="1" smtClean="0"/>
              <a:t>markerless</a:t>
            </a:r>
            <a:r>
              <a:rPr lang="en-US" sz="2000" dirty="0" smtClean="0"/>
              <a:t> AR.</a:t>
            </a:r>
            <a:endParaRPr lang="en-US" sz="2000" dirty="0"/>
          </a:p>
        </p:txBody>
      </p:sp>
      <p:pic>
        <p:nvPicPr>
          <p:cNvPr id="8" name="Picture 7"/>
          <p:cNvPicPr>
            <a:picLocks noChangeAspect="1"/>
          </p:cNvPicPr>
          <p:nvPr/>
        </p:nvPicPr>
        <p:blipFill>
          <a:blip r:embed="rId3"/>
          <a:stretch>
            <a:fillRect/>
          </a:stretch>
        </p:blipFill>
        <p:spPr>
          <a:xfrm>
            <a:off x="10058400" y="3785191"/>
            <a:ext cx="4455042" cy="439411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325993" y="261924"/>
            <a:ext cx="5954197"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AR in Action</a:t>
            </a:r>
            <a:endParaRPr lang="en-US" sz="4650" dirty="0"/>
          </a:p>
        </p:txBody>
      </p:sp>
      <p:sp>
        <p:nvSpPr>
          <p:cNvPr id="5" name="Text 2"/>
          <p:cNvSpPr/>
          <p:nvPr/>
        </p:nvSpPr>
        <p:spPr>
          <a:xfrm>
            <a:off x="6458903" y="3023116"/>
            <a:ext cx="152876" cy="357307"/>
          </a:xfrm>
          <a:prstGeom prst="rect">
            <a:avLst/>
          </a:prstGeom>
          <a:noFill/>
          <a:ln/>
        </p:spPr>
        <p:txBody>
          <a:bodyPr wrap="none" lIns="0" tIns="0" rIns="0" bIns="0" rtlCol="0" anchor="t"/>
          <a:lstStyle/>
          <a:p>
            <a:pPr marL="0" indent="0" algn="ctr">
              <a:lnSpc>
                <a:spcPts val="2800"/>
              </a:lnSpc>
              <a:buNone/>
            </a:pPr>
            <a:endParaRPr lang="en-US" sz="2800" dirty="0"/>
          </a:p>
        </p:txBody>
      </p:sp>
      <p:sp>
        <p:nvSpPr>
          <p:cNvPr id="13" name="Text 10"/>
          <p:cNvSpPr/>
          <p:nvPr/>
        </p:nvSpPr>
        <p:spPr>
          <a:xfrm>
            <a:off x="6434257" y="5464850"/>
            <a:ext cx="202168" cy="357307"/>
          </a:xfrm>
          <a:prstGeom prst="rect">
            <a:avLst/>
          </a:prstGeom>
          <a:noFill/>
          <a:ln/>
        </p:spPr>
        <p:txBody>
          <a:bodyPr wrap="none" lIns="0" tIns="0" rIns="0" bIns="0" rtlCol="0" anchor="t"/>
          <a:lstStyle/>
          <a:p>
            <a:pPr marL="0" indent="0" algn="ctr">
              <a:lnSpc>
                <a:spcPts val="2800"/>
              </a:lnSpc>
              <a:buNone/>
            </a:pPr>
            <a:endParaRPr lang="en-US" sz="2800" dirty="0"/>
          </a:p>
        </p:txBody>
      </p:sp>
      <p:sp>
        <p:nvSpPr>
          <p:cNvPr id="16" name="Shape 1"/>
          <p:cNvSpPr/>
          <p:nvPr/>
        </p:nvSpPr>
        <p:spPr>
          <a:xfrm>
            <a:off x="48323" y="2092643"/>
            <a:ext cx="510302" cy="510302"/>
          </a:xfrm>
          <a:prstGeom prst="roundRect">
            <a:avLst>
              <a:gd name="adj" fmla="val 18669"/>
            </a:avLst>
          </a:prstGeom>
          <a:solidFill>
            <a:srgbClr val="CCEEFF"/>
          </a:solidFill>
          <a:ln w="7620">
            <a:solidFill>
              <a:srgbClr val="B2D4E5"/>
            </a:solidFill>
            <a:prstDash val="solid"/>
          </a:ln>
        </p:spPr>
      </p:sp>
      <p:sp>
        <p:nvSpPr>
          <p:cNvPr id="17" name="Text 2"/>
          <p:cNvSpPr/>
          <p:nvPr/>
        </p:nvSpPr>
        <p:spPr>
          <a:xfrm>
            <a:off x="202985" y="2169081"/>
            <a:ext cx="152876" cy="357307"/>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etrona Bold" pitchFamily="34" charset="0"/>
                <a:ea typeface="Petrona Bold" pitchFamily="34" charset="-122"/>
                <a:cs typeface="Petrona Bold" pitchFamily="34" charset="-120"/>
              </a:rPr>
              <a:t>1</a:t>
            </a:r>
            <a:endParaRPr lang="en-US" sz="2800" dirty="0"/>
          </a:p>
        </p:txBody>
      </p:sp>
      <p:sp>
        <p:nvSpPr>
          <p:cNvPr id="18" name="Text 3"/>
          <p:cNvSpPr/>
          <p:nvPr/>
        </p:nvSpPr>
        <p:spPr>
          <a:xfrm>
            <a:off x="761388" y="2092643"/>
            <a:ext cx="2927747" cy="372070"/>
          </a:xfrm>
          <a:prstGeom prst="rect">
            <a:avLst/>
          </a:prstGeom>
          <a:noFill/>
          <a:ln/>
        </p:spPr>
        <p:txBody>
          <a:bodyPr wrap="none" lIns="0" tIns="0" rIns="0" bIns="0" rtlCol="0" anchor="t"/>
          <a:lstStyle/>
          <a:p>
            <a:pPr marL="0" indent="0">
              <a:lnSpc>
                <a:spcPts val="2900"/>
              </a:lnSpc>
              <a:buNone/>
            </a:pPr>
            <a:r>
              <a:rPr lang="en-US" sz="2300" b="1" dirty="0">
                <a:solidFill>
                  <a:srgbClr val="272525"/>
                </a:solidFill>
                <a:latin typeface="Petrona Bold" pitchFamily="34" charset="0"/>
                <a:ea typeface="Petrona Bold" pitchFamily="34" charset="-122"/>
                <a:cs typeface="Petrona Bold" pitchFamily="34" charset="-120"/>
              </a:rPr>
              <a:t>Gaming</a:t>
            </a:r>
            <a:endParaRPr lang="en-US" sz="2300" dirty="0"/>
          </a:p>
        </p:txBody>
      </p:sp>
      <p:sp>
        <p:nvSpPr>
          <p:cNvPr id="19" name="Text 4"/>
          <p:cNvSpPr/>
          <p:nvPr/>
        </p:nvSpPr>
        <p:spPr>
          <a:xfrm>
            <a:off x="761388" y="2600802"/>
            <a:ext cx="5697515" cy="2290176"/>
          </a:xfrm>
          <a:prstGeom prst="rect">
            <a:avLst/>
          </a:prstGeom>
          <a:noFill/>
          <a:ln/>
        </p:spPr>
        <p:txBody>
          <a:bodyPr wrap="square" lIns="0" tIns="0" rIns="0" bIns="0" rtlCol="0" anchor="t"/>
          <a:lstStyle/>
          <a:p>
            <a:pPr>
              <a:lnSpc>
                <a:spcPts val="2850"/>
              </a:lnSpc>
            </a:pPr>
            <a:r>
              <a:rPr lang="en-US" sz="2000" b="1" dirty="0" smtClean="0"/>
              <a:t>Example:</a:t>
            </a:r>
            <a:r>
              <a:rPr lang="en-US" sz="2000" dirty="0" smtClean="0"/>
              <a:t> Pokémon GO – A location-based AR game that overlays digital creatures onto the real world using GPS.</a:t>
            </a:r>
          </a:p>
          <a:p>
            <a:pPr>
              <a:lnSpc>
                <a:spcPts val="2850"/>
              </a:lnSpc>
            </a:pPr>
            <a:r>
              <a:rPr lang="en-US" sz="2000" b="1" dirty="0" smtClean="0"/>
              <a:t>Other Uses:</a:t>
            </a:r>
            <a:r>
              <a:rPr lang="en-US" sz="2000" dirty="0" smtClean="0"/>
              <a:t> Immersive gameplay, real-world interaction, and multiplayer experiences.</a:t>
            </a:r>
          </a:p>
          <a:p>
            <a:pPr>
              <a:lnSpc>
                <a:spcPts val="2850"/>
              </a:lnSpc>
            </a:pPr>
            <a:r>
              <a:rPr lang="en-US" sz="2000" b="1" dirty="0" smtClean="0"/>
              <a:t>Impact:</a:t>
            </a:r>
            <a:r>
              <a:rPr lang="en-US" sz="2000" dirty="0" smtClean="0"/>
              <a:t> Revolutionized mobile gaming by merging virtual elements with the player's surroundings.</a:t>
            </a:r>
            <a:endParaRPr lang="en-US" sz="2000" dirty="0"/>
          </a:p>
        </p:txBody>
      </p:sp>
      <p:sp>
        <p:nvSpPr>
          <p:cNvPr id="25" name="Text 10"/>
          <p:cNvSpPr/>
          <p:nvPr/>
        </p:nvSpPr>
        <p:spPr>
          <a:xfrm>
            <a:off x="178339" y="4610815"/>
            <a:ext cx="202168" cy="357307"/>
          </a:xfrm>
          <a:prstGeom prst="rect">
            <a:avLst/>
          </a:prstGeom>
          <a:noFill/>
          <a:ln/>
        </p:spPr>
        <p:txBody>
          <a:bodyPr wrap="none" lIns="0" tIns="0" rIns="0" bIns="0" rtlCol="0" anchor="t"/>
          <a:lstStyle/>
          <a:p>
            <a:pPr marL="0" indent="0" algn="ctr">
              <a:lnSpc>
                <a:spcPts val="2800"/>
              </a:lnSpc>
              <a:buNone/>
            </a:pPr>
            <a:endParaRPr lang="en-US" sz="2800" dirty="0"/>
          </a:p>
        </p:txBody>
      </p:sp>
      <p:pic>
        <p:nvPicPr>
          <p:cNvPr id="34" name="Picture 2" descr="Is augmented reality finally going mainstream? | CEV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1741" y="0"/>
            <a:ext cx="6028659" cy="402111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Snapchat's Future Lies in Augmented Reality | by Mark Racette | 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9360" y="4172407"/>
            <a:ext cx="6511040" cy="4057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2041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325993" y="261924"/>
            <a:ext cx="5954197"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AR in Action</a:t>
            </a:r>
            <a:endParaRPr lang="en-US" sz="4650" dirty="0"/>
          </a:p>
        </p:txBody>
      </p:sp>
      <p:sp>
        <p:nvSpPr>
          <p:cNvPr id="5" name="Text 2"/>
          <p:cNvSpPr/>
          <p:nvPr/>
        </p:nvSpPr>
        <p:spPr>
          <a:xfrm>
            <a:off x="6458903" y="3023116"/>
            <a:ext cx="152876" cy="357307"/>
          </a:xfrm>
          <a:prstGeom prst="rect">
            <a:avLst/>
          </a:prstGeom>
          <a:noFill/>
          <a:ln/>
        </p:spPr>
        <p:txBody>
          <a:bodyPr wrap="none" lIns="0" tIns="0" rIns="0" bIns="0" rtlCol="0" anchor="t"/>
          <a:lstStyle/>
          <a:p>
            <a:pPr marL="0" indent="0" algn="ctr">
              <a:lnSpc>
                <a:spcPts val="2800"/>
              </a:lnSpc>
              <a:buNone/>
            </a:pPr>
            <a:endParaRPr lang="en-US" sz="2800" dirty="0"/>
          </a:p>
        </p:txBody>
      </p:sp>
      <p:sp>
        <p:nvSpPr>
          <p:cNvPr id="13" name="Text 10"/>
          <p:cNvSpPr/>
          <p:nvPr/>
        </p:nvSpPr>
        <p:spPr>
          <a:xfrm>
            <a:off x="6434257" y="5464850"/>
            <a:ext cx="202168" cy="357307"/>
          </a:xfrm>
          <a:prstGeom prst="rect">
            <a:avLst/>
          </a:prstGeom>
          <a:noFill/>
          <a:ln/>
        </p:spPr>
        <p:txBody>
          <a:bodyPr wrap="none" lIns="0" tIns="0" rIns="0" bIns="0" rtlCol="0" anchor="t"/>
          <a:lstStyle/>
          <a:p>
            <a:pPr marL="0" indent="0" algn="ctr">
              <a:lnSpc>
                <a:spcPts val="2800"/>
              </a:lnSpc>
              <a:buNone/>
            </a:pPr>
            <a:endParaRPr lang="en-US" sz="2800" dirty="0"/>
          </a:p>
        </p:txBody>
      </p:sp>
      <p:sp>
        <p:nvSpPr>
          <p:cNvPr id="16" name="Shape 1"/>
          <p:cNvSpPr/>
          <p:nvPr/>
        </p:nvSpPr>
        <p:spPr>
          <a:xfrm>
            <a:off x="48323" y="2092643"/>
            <a:ext cx="510302" cy="510302"/>
          </a:xfrm>
          <a:prstGeom prst="roundRect">
            <a:avLst>
              <a:gd name="adj" fmla="val 18669"/>
            </a:avLst>
          </a:prstGeom>
          <a:solidFill>
            <a:srgbClr val="CCEEFF"/>
          </a:solidFill>
          <a:ln w="7620">
            <a:solidFill>
              <a:srgbClr val="B2D4E5"/>
            </a:solidFill>
            <a:prstDash val="solid"/>
          </a:ln>
        </p:spPr>
      </p:sp>
      <p:sp>
        <p:nvSpPr>
          <p:cNvPr id="17" name="Text 2"/>
          <p:cNvSpPr/>
          <p:nvPr/>
        </p:nvSpPr>
        <p:spPr>
          <a:xfrm>
            <a:off x="202985" y="2169081"/>
            <a:ext cx="152876" cy="357307"/>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etrona Bold" pitchFamily="34" charset="0"/>
                <a:ea typeface="Petrona Bold" pitchFamily="34" charset="-122"/>
              </a:rPr>
              <a:t>2</a:t>
            </a:r>
            <a:endParaRPr lang="en-US" sz="2800" dirty="0"/>
          </a:p>
        </p:txBody>
      </p:sp>
      <p:sp>
        <p:nvSpPr>
          <p:cNvPr id="25" name="Text 10"/>
          <p:cNvSpPr/>
          <p:nvPr/>
        </p:nvSpPr>
        <p:spPr>
          <a:xfrm>
            <a:off x="178339" y="4610815"/>
            <a:ext cx="202168" cy="357307"/>
          </a:xfrm>
          <a:prstGeom prst="rect">
            <a:avLst/>
          </a:prstGeom>
          <a:noFill/>
          <a:ln/>
        </p:spPr>
        <p:txBody>
          <a:bodyPr wrap="none" lIns="0" tIns="0" rIns="0" bIns="0" rtlCol="0" anchor="t"/>
          <a:lstStyle/>
          <a:p>
            <a:pPr marL="0" indent="0" algn="ctr">
              <a:lnSpc>
                <a:spcPts val="2800"/>
              </a:lnSpc>
              <a:buNone/>
            </a:pPr>
            <a:endParaRPr lang="en-US" sz="2800" dirty="0"/>
          </a:p>
        </p:txBody>
      </p:sp>
      <p:pic>
        <p:nvPicPr>
          <p:cNvPr id="3082" name="Picture 10" descr="AR In Action - The Revolution in industrial maintena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1252" y="3816805"/>
            <a:ext cx="7069148" cy="4412795"/>
          </a:xfrm>
          <a:prstGeom prst="rect">
            <a:avLst/>
          </a:prstGeom>
          <a:noFill/>
          <a:extLst>
            <a:ext uri="{909E8E84-426E-40DD-AFC4-6F175D3DCCD1}">
              <a14:hiddenFill xmlns:a14="http://schemas.microsoft.com/office/drawing/2010/main">
                <a:solidFill>
                  <a:srgbClr val="FFFFFF"/>
                </a:solidFill>
              </a14:hiddenFill>
            </a:ext>
          </a:extLst>
        </p:spPr>
      </p:pic>
      <p:sp>
        <p:nvSpPr>
          <p:cNvPr id="22" name="Text 7"/>
          <p:cNvSpPr/>
          <p:nvPr/>
        </p:nvSpPr>
        <p:spPr>
          <a:xfrm>
            <a:off x="1155932" y="2169081"/>
            <a:ext cx="2927747" cy="372070"/>
          </a:xfrm>
          <a:prstGeom prst="rect">
            <a:avLst/>
          </a:prstGeom>
          <a:noFill/>
          <a:ln/>
        </p:spPr>
        <p:txBody>
          <a:bodyPr wrap="none" lIns="0" tIns="0" rIns="0" bIns="0" rtlCol="0" anchor="t"/>
          <a:lstStyle/>
          <a:p>
            <a:pPr marL="0" indent="0">
              <a:lnSpc>
                <a:spcPts val="2900"/>
              </a:lnSpc>
              <a:buNone/>
            </a:pPr>
            <a:r>
              <a:rPr lang="en-US" sz="2300" b="1" dirty="0">
                <a:solidFill>
                  <a:srgbClr val="272525"/>
                </a:solidFill>
                <a:latin typeface="Petrona Bold" pitchFamily="34" charset="0"/>
                <a:ea typeface="Petrona Bold" pitchFamily="34" charset="-122"/>
                <a:cs typeface="Petrona Bold" pitchFamily="34" charset="-120"/>
              </a:rPr>
              <a:t>Education</a:t>
            </a:r>
            <a:endParaRPr lang="en-US" sz="2300" dirty="0"/>
          </a:p>
        </p:txBody>
      </p:sp>
      <p:sp>
        <p:nvSpPr>
          <p:cNvPr id="23" name="Text 8"/>
          <p:cNvSpPr/>
          <p:nvPr/>
        </p:nvSpPr>
        <p:spPr>
          <a:xfrm>
            <a:off x="1150121" y="2677239"/>
            <a:ext cx="6042765" cy="2818850"/>
          </a:xfrm>
          <a:prstGeom prst="rect">
            <a:avLst/>
          </a:prstGeom>
          <a:noFill/>
          <a:ln/>
        </p:spPr>
        <p:txBody>
          <a:bodyPr wrap="square" lIns="0" tIns="0" rIns="0" bIns="0" rtlCol="0" anchor="t"/>
          <a:lstStyle/>
          <a:p>
            <a:pPr>
              <a:lnSpc>
                <a:spcPts val="2850"/>
              </a:lnSpc>
            </a:pPr>
            <a:r>
              <a:rPr lang="en-US" sz="2000" b="1" dirty="0" smtClean="0"/>
              <a:t>Classroom Learning:</a:t>
            </a:r>
            <a:r>
              <a:rPr lang="en-US" sz="2000" dirty="0" smtClean="0"/>
              <a:t> Interactive AR apps for subjects like biology (e.g., 3D human anatomy).</a:t>
            </a:r>
          </a:p>
          <a:p>
            <a:pPr>
              <a:lnSpc>
                <a:spcPts val="2850"/>
              </a:lnSpc>
            </a:pPr>
            <a:r>
              <a:rPr lang="en-US" sz="2000" b="1" dirty="0" smtClean="0"/>
              <a:t>Professional Training:</a:t>
            </a:r>
            <a:r>
              <a:rPr lang="en-US" sz="2000" dirty="0" smtClean="0"/>
              <a:t> AR simulations for pilots, surgeons, and engineers.</a:t>
            </a:r>
          </a:p>
          <a:p>
            <a:pPr>
              <a:lnSpc>
                <a:spcPts val="2850"/>
              </a:lnSpc>
            </a:pPr>
            <a:r>
              <a:rPr kumimoji="0" lang="en-US" altLang="en-US" sz="2000" b="1" i="0" u="none" strike="noStrike" cap="none" normalizeH="0" baseline="0" dirty="0" smtClean="0">
                <a:ln>
                  <a:noFill/>
                </a:ln>
                <a:solidFill>
                  <a:schemeClr val="tx1"/>
                </a:solidFill>
                <a:effectLst/>
                <a:latin typeface="Arial" panose="020B0604020202020204" pitchFamily="34" charset="0"/>
              </a:rPr>
              <a:t>Skill Development:</a:t>
            </a:r>
            <a:r>
              <a:rPr kumimoji="0" lang="en-US" altLang="en-US" sz="2000" b="0" i="0" u="none" strike="noStrike" cap="none" normalizeH="0" baseline="0" dirty="0" smtClean="0">
                <a:ln>
                  <a:noFill/>
                </a:ln>
                <a:solidFill>
                  <a:schemeClr val="tx1"/>
                </a:solidFill>
                <a:effectLst/>
                <a:latin typeface="Arial" panose="020B0604020202020204" pitchFamily="34" charset="0"/>
              </a:rPr>
              <a:t> Hands-on practice in safe virtual environments.</a:t>
            </a:r>
          </a:p>
          <a:p>
            <a:pPr>
              <a:lnSpc>
                <a:spcPts val="2850"/>
              </a:lnSpc>
            </a:pPr>
            <a:r>
              <a:rPr lang="en-US" sz="2000" b="1" dirty="0" smtClean="0"/>
              <a:t>Impact:</a:t>
            </a:r>
            <a:r>
              <a:rPr lang="en-US" sz="2000" dirty="0" smtClean="0"/>
              <a:t> Makes complex concepts easier to understand, enhances retention, and reduces risk.</a:t>
            </a:r>
          </a:p>
          <a:p>
            <a:pPr>
              <a:lnSpc>
                <a:spcPts val="2850"/>
              </a:lnSpc>
            </a:pPr>
            <a:endParaRPr lang="en-US" sz="2000" dirty="0"/>
          </a:p>
        </p:txBody>
      </p:sp>
      <p:pic>
        <p:nvPicPr>
          <p:cNvPr id="1026" name="Picture 2" descr="Augmented Reality in Education: Examples, Benefits, &amp; Use Cases - ArborX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1252" y="-45363"/>
            <a:ext cx="7091190" cy="3739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162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325993" y="261924"/>
            <a:ext cx="5954197"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AR in Action</a:t>
            </a:r>
            <a:endParaRPr lang="en-US" sz="4650" dirty="0"/>
          </a:p>
        </p:txBody>
      </p:sp>
      <p:sp>
        <p:nvSpPr>
          <p:cNvPr id="5" name="Text 2"/>
          <p:cNvSpPr/>
          <p:nvPr/>
        </p:nvSpPr>
        <p:spPr>
          <a:xfrm>
            <a:off x="6458903" y="3023116"/>
            <a:ext cx="152876" cy="357307"/>
          </a:xfrm>
          <a:prstGeom prst="rect">
            <a:avLst/>
          </a:prstGeom>
          <a:noFill/>
          <a:ln/>
        </p:spPr>
        <p:txBody>
          <a:bodyPr wrap="none" lIns="0" tIns="0" rIns="0" bIns="0" rtlCol="0" anchor="t"/>
          <a:lstStyle/>
          <a:p>
            <a:pPr marL="0" indent="0" algn="ctr">
              <a:lnSpc>
                <a:spcPts val="2800"/>
              </a:lnSpc>
              <a:buNone/>
            </a:pPr>
            <a:endParaRPr lang="en-US" sz="2800" dirty="0"/>
          </a:p>
        </p:txBody>
      </p:sp>
      <p:sp>
        <p:nvSpPr>
          <p:cNvPr id="13" name="Text 10"/>
          <p:cNvSpPr/>
          <p:nvPr/>
        </p:nvSpPr>
        <p:spPr>
          <a:xfrm>
            <a:off x="6434257" y="5464850"/>
            <a:ext cx="202168" cy="357307"/>
          </a:xfrm>
          <a:prstGeom prst="rect">
            <a:avLst/>
          </a:prstGeom>
          <a:noFill/>
          <a:ln/>
        </p:spPr>
        <p:txBody>
          <a:bodyPr wrap="none" lIns="0" tIns="0" rIns="0" bIns="0" rtlCol="0" anchor="t"/>
          <a:lstStyle/>
          <a:p>
            <a:pPr marL="0" indent="0" algn="ctr">
              <a:lnSpc>
                <a:spcPts val="2800"/>
              </a:lnSpc>
              <a:buNone/>
            </a:pPr>
            <a:endParaRPr lang="en-US" sz="2800" dirty="0"/>
          </a:p>
        </p:txBody>
      </p:sp>
      <p:sp>
        <p:nvSpPr>
          <p:cNvPr id="25" name="Text 10"/>
          <p:cNvSpPr/>
          <p:nvPr/>
        </p:nvSpPr>
        <p:spPr>
          <a:xfrm>
            <a:off x="178339" y="4610815"/>
            <a:ext cx="202168" cy="357307"/>
          </a:xfrm>
          <a:prstGeom prst="rect">
            <a:avLst/>
          </a:prstGeom>
          <a:noFill/>
          <a:ln/>
        </p:spPr>
        <p:txBody>
          <a:bodyPr wrap="none" lIns="0" tIns="0" rIns="0" bIns="0" rtlCol="0" anchor="t"/>
          <a:lstStyle/>
          <a:p>
            <a:pPr marL="0" indent="0" algn="ctr">
              <a:lnSpc>
                <a:spcPts val="2800"/>
              </a:lnSpc>
              <a:buNone/>
            </a:pPr>
            <a:endParaRPr lang="en-US" sz="2800" dirty="0"/>
          </a:p>
        </p:txBody>
      </p:sp>
      <p:sp>
        <p:nvSpPr>
          <p:cNvPr id="43" name="Text 12"/>
          <p:cNvSpPr/>
          <p:nvPr/>
        </p:nvSpPr>
        <p:spPr>
          <a:xfrm>
            <a:off x="712096" y="2747740"/>
            <a:ext cx="6819305" cy="2501589"/>
          </a:xfrm>
          <a:prstGeom prst="rect">
            <a:avLst/>
          </a:prstGeom>
          <a:noFill/>
          <a:ln/>
        </p:spPr>
        <p:txBody>
          <a:bodyPr wrap="square" lIns="0" tIns="0" rIns="0" bIns="0" rtlCol="0" anchor="t"/>
          <a:lstStyle/>
          <a:p>
            <a:pPr>
              <a:lnSpc>
                <a:spcPts val="2850"/>
              </a:lnSpc>
            </a:pPr>
            <a:r>
              <a:rPr lang="en-US" sz="2000" b="1" dirty="0" smtClean="0"/>
              <a:t>Surgery Assistance:</a:t>
            </a:r>
            <a:r>
              <a:rPr lang="en-US" sz="2000" dirty="0" smtClean="0"/>
              <a:t> AR overlays critical information like organ structures onto the patient for precision (e.g., </a:t>
            </a:r>
            <a:r>
              <a:rPr lang="en-US" sz="2000" dirty="0" err="1" smtClean="0"/>
              <a:t>AccuVein</a:t>
            </a:r>
            <a:r>
              <a:rPr lang="en-US" sz="2000" dirty="0" smtClean="0"/>
              <a:t>).</a:t>
            </a:r>
          </a:p>
          <a:p>
            <a:pPr>
              <a:lnSpc>
                <a:spcPts val="2850"/>
              </a:lnSpc>
            </a:pPr>
            <a:r>
              <a:rPr lang="en-US" sz="2000" b="1" dirty="0" smtClean="0"/>
              <a:t>Rehabilitation and Therapy:</a:t>
            </a:r>
            <a:r>
              <a:rPr lang="en-US" sz="2000" dirty="0" smtClean="0"/>
              <a:t> AR games to improve motor functions in stroke patients.</a:t>
            </a:r>
          </a:p>
          <a:p>
            <a:pPr>
              <a:lnSpc>
                <a:spcPts val="2850"/>
              </a:lnSpc>
            </a:pPr>
            <a:r>
              <a:rPr lang="en-US" sz="2000" b="1" dirty="0" smtClean="0"/>
              <a:t>Impact:</a:t>
            </a:r>
            <a:r>
              <a:rPr lang="en-US" sz="2000" dirty="0" smtClean="0"/>
              <a:t> Improves accuracy, reduces errors, and enhances patient outcomes.</a:t>
            </a:r>
          </a:p>
          <a:p>
            <a:pPr>
              <a:lnSpc>
                <a:spcPts val="2850"/>
              </a:lnSpc>
            </a:pPr>
            <a:r>
              <a:rPr lang="en-US" sz="2000" dirty="0" smtClean="0"/>
              <a:t> </a:t>
            </a:r>
            <a:endParaRPr lang="en-US" sz="2000" dirty="0"/>
          </a:p>
        </p:txBody>
      </p:sp>
      <p:sp>
        <p:nvSpPr>
          <p:cNvPr id="44" name="Text 11"/>
          <p:cNvSpPr/>
          <p:nvPr/>
        </p:nvSpPr>
        <p:spPr>
          <a:xfrm>
            <a:off x="799753" y="2009952"/>
            <a:ext cx="2977039" cy="372070"/>
          </a:xfrm>
          <a:prstGeom prst="rect">
            <a:avLst/>
          </a:prstGeom>
          <a:noFill/>
          <a:ln/>
        </p:spPr>
        <p:txBody>
          <a:bodyPr wrap="none" lIns="0" tIns="0" rIns="0" bIns="0" rtlCol="0" anchor="t"/>
          <a:lstStyle/>
          <a:p>
            <a:pPr marL="0" indent="0">
              <a:lnSpc>
                <a:spcPts val="2900"/>
              </a:lnSpc>
              <a:buNone/>
            </a:pPr>
            <a:r>
              <a:rPr lang="en-US" sz="2300" b="1" dirty="0">
                <a:solidFill>
                  <a:srgbClr val="272525"/>
                </a:solidFill>
                <a:latin typeface="Petrona Bold" pitchFamily="34" charset="0"/>
                <a:ea typeface="Petrona Bold" pitchFamily="34" charset="-122"/>
                <a:cs typeface="Petrona Bold" pitchFamily="34" charset="-120"/>
              </a:rPr>
              <a:t>Healthcare</a:t>
            </a:r>
            <a:endParaRPr lang="en-US" sz="2300" dirty="0"/>
          </a:p>
        </p:txBody>
      </p:sp>
      <p:sp>
        <p:nvSpPr>
          <p:cNvPr id="45" name="Shape 9"/>
          <p:cNvSpPr/>
          <p:nvPr/>
        </p:nvSpPr>
        <p:spPr>
          <a:xfrm>
            <a:off x="125356" y="2037154"/>
            <a:ext cx="510302" cy="510302"/>
          </a:xfrm>
          <a:prstGeom prst="roundRect">
            <a:avLst>
              <a:gd name="adj" fmla="val 18669"/>
            </a:avLst>
          </a:prstGeom>
          <a:solidFill>
            <a:srgbClr val="CCEEFF"/>
          </a:solidFill>
          <a:ln w="7620">
            <a:solidFill>
              <a:srgbClr val="B2D4E5"/>
            </a:solidFill>
            <a:prstDash val="solid"/>
          </a:ln>
        </p:spPr>
      </p:sp>
      <p:sp>
        <p:nvSpPr>
          <p:cNvPr id="46" name="Text 10"/>
          <p:cNvSpPr/>
          <p:nvPr/>
        </p:nvSpPr>
        <p:spPr>
          <a:xfrm>
            <a:off x="228705" y="2132762"/>
            <a:ext cx="202168" cy="357307"/>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etrona Bold" pitchFamily="34" charset="0"/>
                <a:ea typeface="Petrona Bold" pitchFamily="34" charset="-122"/>
                <a:cs typeface="Petrona Bold" pitchFamily="34" charset="-120"/>
              </a:rPr>
              <a:t>3</a:t>
            </a:r>
            <a:endParaRPr lang="en-US" sz="2800" dirty="0"/>
          </a:p>
        </p:txBody>
      </p:sp>
      <p:pic>
        <p:nvPicPr>
          <p:cNvPr id="2" name="Picture 1"/>
          <p:cNvPicPr>
            <a:picLocks noChangeAspect="1"/>
          </p:cNvPicPr>
          <p:nvPr/>
        </p:nvPicPr>
        <p:blipFill>
          <a:blip r:embed="rId3"/>
          <a:stretch>
            <a:fillRect/>
          </a:stretch>
        </p:blipFill>
        <p:spPr>
          <a:xfrm>
            <a:off x="7551859" y="314356"/>
            <a:ext cx="7078541" cy="3901928"/>
          </a:xfrm>
          <a:prstGeom prst="rect">
            <a:avLst/>
          </a:prstGeom>
        </p:spPr>
      </p:pic>
      <p:pic>
        <p:nvPicPr>
          <p:cNvPr id="4" name="Picture 3"/>
          <p:cNvPicPr>
            <a:picLocks noChangeAspect="1"/>
          </p:cNvPicPr>
          <p:nvPr/>
        </p:nvPicPr>
        <p:blipFill>
          <a:blip r:embed="rId4"/>
          <a:stretch>
            <a:fillRect/>
          </a:stretch>
        </p:blipFill>
        <p:spPr>
          <a:xfrm>
            <a:off x="7541630" y="4734832"/>
            <a:ext cx="7098998" cy="344985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325993" y="261924"/>
            <a:ext cx="5954197"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AR in Action</a:t>
            </a:r>
            <a:endParaRPr lang="en-US" sz="4650" dirty="0"/>
          </a:p>
        </p:txBody>
      </p:sp>
      <p:sp>
        <p:nvSpPr>
          <p:cNvPr id="5" name="Text 2"/>
          <p:cNvSpPr/>
          <p:nvPr/>
        </p:nvSpPr>
        <p:spPr>
          <a:xfrm>
            <a:off x="6458903" y="3023116"/>
            <a:ext cx="152876" cy="357307"/>
          </a:xfrm>
          <a:prstGeom prst="rect">
            <a:avLst/>
          </a:prstGeom>
          <a:noFill/>
          <a:ln/>
        </p:spPr>
        <p:txBody>
          <a:bodyPr wrap="none" lIns="0" tIns="0" rIns="0" bIns="0" rtlCol="0" anchor="t"/>
          <a:lstStyle/>
          <a:p>
            <a:pPr marL="0" indent="0" algn="ctr">
              <a:lnSpc>
                <a:spcPts val="2800"/>
              </a:lnSpc>
              <a:buNone/>
            </a:pPr>
            <a:endParaRPr lang="en-US" sz="2800" dirty="0"/>
          </a:p>
        </p:txBody>
      </p:sp>
      <p:sp>
        <p:nvSpPr>
          <p:cNvPr id="13" name="Text 10"/>
          <p:cNvSpPr/>
          <p:nvPr/>
        </p:nvSpPr>
        <p:spPr>
          <a:xfrm>
            <a:off x="6434257" y="5464850"/>
            <a:ext cx="202168" cy="357307"/>
          </a:xfrm>
          <a:prstGeom prst="rect">
            <a:avLst/>
          </a:prstGeom>
          <a:noFill/>
          <a:ln/>
        </p:spPr>
        <p:txBody>
          <a:bodyPr wrap="none" lIns="0" tIns="0" rIns="0" bIns="0" rtlCol="0" anchor="t"/>
          <a:lstStyle/>
          <a:p>
            <a:pPr marL="0" indent="0" algn="ctr">
              <a:lnSpc>
                <a:spcPts val="2800"/>
              </a:lnSpc>
              <a:buNone/>
            </a:pPr>
            <a:endParaRPr lang="en-US" sz="2800" dirty="0"/>
          </a:p>
        </p:txBody>
      </p:sp>
      <p:sp>
        <p:nvSpPr>
          <p:cNvPr id="25" name="Text 10"/>
          <p:cNvSpPr/>
          <p:nvPr/>
        </p:nvSpPr>
        <p:spPr>
          <a:xfrm>
            <a:off x="178339" y="4610815"/>
            <a:ext cx="202168" cy="357307"/>
          </a:xfrm>
          <a:prstGeom prst="rect">
            <a:avLst/>
          </a:prstGeom>
          <a:noFill/>
          <a:ln/>
        </p:spPr>
        <p:txBody>
          <a:bodyPr wrap="none" lIns="0" tIns="0" rIns="0" bIns="0" rtlCol="0" anchor="t"/>
          <a:lstStyle/>
          <a:p>
            <a:pPr marL="0" indent="0" algn="ctr">
              <a:lnSpc>
                <a:spcPts val="2800"/>
              </a:lnSpc>
              <a:buNone/>
            </a:pPr>
            <a:endParaRPr lang="en-US" sz="2800" dirty="0"/>
          </a:p>
        </p:txBody>
      </p:sp>
      <p:sp>
        <p:nvSpPr>
          <p:cNvPr id="43" name="Text 12"/>
          <p:cNvSpPr/>
          <p:nvPr/>
        </p:nvSpPr>
        <p:spPr>
          <a:xfrm>
            <a:off x="712096" y="2747740"/>
            <a:ext cx="6819305" cy="2501589"/>
          </a:xfrm>
          <a:prstGeom prst="rect">
            <a:avLst/>
          </a:prstGeom>
          <a:noFill/>
          <a:ln/>
        </p:spPr>
        <p:txBody>
          <a:bodyPr wrap="square" lIns="0" tIns="0" rIns="0" bIns="0" rtlCol="0" anchor="t"/>
          <a:lstStyle/>
          <a:p>
            <a:r>
              <a:rPr lang="en-US" sz="2000" dirty="0" smtClean="0"/>
              <a:t>Engages </a:t>
            </a:r>
            <a:r>
              <a:rPr lang="en-US" sz="2000" dirty="0"/>
              <a:t>customers with interactive advertisements</a:t>
            </a:r>
            <a:r>
              <a:rPr lang="en-US" sz="2000" dirty="0" smtClean="0"/>
              <a:t>.</a:t>
            </a:r>
          </a:p>
          <a:p>
            <a:r>
              <a:rPr lang="en-US" sz="2000" b="1" dirty="0" smtClean="0"/>
              <a:t>Example</a:t>
            </a:r>
            <a:r>
              <a:rPr lang="en-US" sz="2000" dirty="0" smtClean="0"/>
              <a:t>: Pepsi </a:t>
            </a:r>
            <a:r>
              <a:rPr lang="en-US" sz="2000" dirty="0"/>
              <a:t>Max AR Bus Shelter Campaign</a:t>
            </a:r>
          </a:p>
        </p:txBody>
      </p:sp>
      <p:sp>
        <p:nvSpPr>
          <p:cNvPr id="44" name="Text 11"/>
          <p:cNvSpPr/>
          <p:nvPr/>
        </p:nvSpPr>
        <p:spPr>
          <a:xfrm>
            <a:off x="799753" y="2009952"/>
            <a:ext cx="5558517" cy="372070"/>
          </a:xfrm>
          <a:prstGeom prst="rect">
            <a:avLst/>
          </a:prstGeom>
          <a:noFill/>
          <a:ln/>
        </p:spPr>
        <p:txBody>
          <a:bodyPr wrap="none" lIns="0" tIns="0" rIns="0" bIns="0" rtlCol="0" anchor="t"/>
          <a:lstStyle/>
          <a:p>
            <a:pPr>
              <a:lnSpc>
                <a:spcPts val="2900"/>
              </a:lnSpc>
            </a:pPr>
            <a:r>
              <a:rPr lang="en-US" sz="2400" b="1" dirty="0" smtClean="0"/>
              <a:t>Advertising </a:t>
            </a:r>
            <a:r>
              <a:rPr lang="en-US" sz="2400" b="1" dirty="0"/>
              <a:t>and Marketing</a:t>
            </a:r>
            <a:r>
              <a:rPr lang="en-US" sz="2400" b="1" dirty="0" smtClean="0"/>
              <a:t>:</a:t>
            </a:r>
            <a:endParaRPr lang="en-US" sz="2400" b="1" dirty="0"/>
          </a:p>
        </p:txBody>
      </p:sp>
      <p:sp>
        <p:nvSpPr>
          <p:cNvPr id="45" name="Shape 9"/>
          <p:cNvSpPr/>
          <p:nvPr/>
        </p:nvSpPr>
        <p:spPr>
          <a:xfrm>
            <a:off x="125356" y="2037154"/>
            <a:ext cx="510302" cy="510302"/>
          </a:xfrm>
          <a:prstGeom prst="roundRect">
            <a:avLst>
              <a:gd name="adj" fmla="val 18669"/>
            </a:avLst>
          </a:prstGeom>
          <a:solidFill>
            <a:srgbClr val="CCEEFF"/>
          </a:solidFill>
          <a:ln w="7620">
            <a:solidFill>
              <a:srgbClr val="B2D4E5"/>
            </a:solidFill>
            <a:prstDash val="solid"/>
          </a:ln>
        </p:spPr>
      </p:sp>
      <p:sp>
        <p:nvSpPr>
          <p:cNvPr id="46" name="Text 10"/>
          <p:cNvSpPr/>
          <p:nvPr/>
        </p:nvSpPr>
        <p:spPr>
          <a:xfrm>
            <a:off x="228705" y="2132762"/>
            <a:ext cx="202168" cy="357307"/>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etrona Bold" pitchFamily="34" charset="0"/>
                <a:ea typeface="Petrona Bold" pitchFamily="34" charset="-122"/>
              </a:rPr>
              <a:t>4</a:t>
            </a:r>
            <a:endParaRPr lang="en-US" sz="2800" dirty="0"/>
          </a:p>
        </p:txBody>
      </p:sp>
      <p:pic>
        <p:nvPicPr>
          <p:cNvPr id="1030" name="Picture 6" descr="Pepsi Max Bus Shelter Augmented Reality Experience | Viral Digital OO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1504" y="15121"/>
            <a:ext cx="7353295" cy="406778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epsi Max Unbelievable Bus Shelter Augmented Reality Digital OOH | Talon OO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1504" y="4112721"/>
            <a:ext cx="7318896" cy="4116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5335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361507" y="1499190"/>
            <a:ext cx="6453963" cy="3806456"/>
          </a:xfrm>
          <a:prstGeom prst="rect">
            <a:avLst/>
          </a:prstGeom>
          <a:noFill/>
        </p:spPr>
        <p:txBody>
          <a:bodyPr wrap="square" rtlCol="0">
            <a:spAutoFit/>
          </a:bodyPr>
          <a:lstStyle/>
          <a:p>
            <a:r>
              <a:rPr lang="en-US" b="1" dirty="0" smtClean="0"/>
              <a:t>1. Marker-Based AR</a:t>
            </a:r>
          </a:p>
          <a:p>
            <a:r>
              <a:rPr lang="en-US" b="1" dirty="0" smtClean="0"/>
              <a:t>Definition:</a:t>
            </a:r>
            <a:r>
              <a:rPr lang="en-US" dirty="0" smtClean="0"/>
              <a:t> Uses visual markers (e.g., QR codes or distinct images) to trigger AR content.</a:t>
            </a:r>
          </a:p>
          <a:p>
            <a:r>
              <a:rPr lang="en-US" b="1" dirty="0" smtClean="0"/>
              <a:t>How It Works:</a:t>
            </a:r>
            <a:endParaRPr lang="en-US" dirty="0" smtClean="0"/>
          </a:p>
          <a:p>
            <a:pPr lvl="1"/>
            <a:r>
              <a:rPr lang="en-US" dirty="0" smtClean="0"/>
              <a:t>A camera detects the marker.</a:t>
            </a:r>
          </a:p>
          <a:p>
            <a:pPr lvl="1"/>
            <a:r>
              <a:rPr lang="en-US" dirty="0" smtClean="0"/>
              <a:t>The AR system overlays digital information on top of the marker.</a:t>
            </a:r>
          </a:p>
          <a:p>
            <a:r>
              <a:rPr lang="en-US" b="1" dirty="0" smtClean="0"/>
              <a:t>Example:</a:t>
            </a:r>
            <a:endParaRPr lang="en-US" dirty="0" smtClean="0"/>
          </a:p>
          <a:p>
            <a:pPr lvl="1"/>
            <a:r>
              <a:rPr lang="en-US" dirty="0" smtClean="0"/>
              <a:t>AR apps that display 3D objects when a specific marker is scanned.</a:t>
            </a:r>
          </a:p>
          <a:p>
            <a:r>
              <a:rPr lang="en-US" b="1" dirty="0" smtClean="0"/>
              <a:t>Advantages:</a:t>
            </a:r>
            <a:r>
              <a:rPr lang="en-US" dirty="0" smtClean="0"/>
              <a:t> High accuracy in content placement.</a:t>
            </a:r>
          </a:p>
          <a:p>
            <a:r>
              <a:rPr lang="en-US" b="1" dirty="0" smtClean="0"/>
              <a:t>Limitations:</a:t>
            </a:r>
            <a:r>
              <a:rPr lang="en-US" dirty="0" smtClean="0"/>
              <a:t> Requires predefined markers for operation.</a:t>
            </a:r>
          </a:p>
          <a:p>
            <a:endParaRPr lang="en-US" dirty="0"/>
          </a:p>
        </p:txBody>
      </p:sp>
      <p:sp>
        <p:nvSpPr>
          <p:cNvPr id="38" name="Text 0"/>
          <p:cNvSpPr/>
          <p:nvPr/>
        </p:nvSpPr>
        <p:spPr>
          <a:xfrm>
            <a:off x="361507" y="138242"/>
            <a:ext cx="5954197"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AR Flavors</a:t>
            </a:r>
            <a:endParaRPr lang="en-US" sz="4650" dirty="0"/>
          </a:p>
        </p:txBody>
      </p:sp>
      <p:pic>
        <p:nvPicPr>
          <p:cNvPr id="4098" name="Picture 2" descr="4 Key Types of AR: Explaining Each Type with Examples | Program-A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9776" y="1499190"/>
            <a:ext cx="7910623"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844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7155712" y="2173276"/>
            <a:ext cx="7208874" cy="2862322"/>
          </a:xfrm>
          <a:prstGeom prst="rect">
            <a:avLst/>
          </a:prstGeom>
          <a:noFill/>
        </p:spPr>
        <p:txBody>
          <a:bodyPr wrap="square" rtlCol="0">
            <a:spAutoFit/>
          </a:bodyPr>
          <a:lstStyle/>
          <a:p>
            <a:pPr algn="just"/>
            <a:r>
              <a:rPr lang="en-US" b="1" dirty="0" smtClean="0"/>
              <a:t>2. </a:t>
            </a:r>
            <a:r>
              <a:rPr lang="en-US" b="1" dirty="0" err="1" smtClean="0"/>
              <a:t>Markerless</a:t>
            </a:r>
            <a:r>
              <a:rPr lang="en-US" b="1" dirty="0" smtClean="0"/>
              <a:t> AR</a:t>
            </a:r>
          </a:p>
          <a:p>
            <a:pPr algn="just"/>
            <a:r>
              <a:rPr lang="en-US" b="1" dirty="0" smtClean="0"/>
              <a:t>Definition:</a:t>
            </a:r>
            <a:r>
              <a:rPr lang="en-US" dirty="0" smtClean="0"/>
              <a:t> Also known as location-based AR; it doesn’t require specific markers.</a:t>
            </a:r>
          </a:p>
          <a:p>
            <a:pPr algn="just"/>
            <a:r>
              <a:rPr lang="en-US" b="1" dirty="0" smtClean="0"/>
              <a:t>How It Works:</a:t>
            </a:r>
          </a:p>
          <a:p>
            <a:pPr marL="285750" indent="-285750" algn="just">
              <a:buFont typeface="Arial" panose="020B0604020202020204" pitchFamily="34" charset="0"/>
              <a:buChar char="•"/>
            </a:pPr>
            <a:r>
              <a:rPr lang="en-US" dirty="0" smtClean="0"/>
              <a:t>Relies on GPS, accelerometer, or gyroscope data to detect the environment.</a:t>
            </a:r>
          </a:p>
          <a:p>
            <a:pPr algn="just"/>
            <a:r>
              <a:rPr lang="en-US" b="1" dirty="0" smtClean="0"/>
              <a:t>Example:</a:t>
            </a:r>
          </a:p>
          <a:p>
            <a:pPr marL="285750" indent="-285750" algn="just">
              <a:buFont typeface="Arial" panose="020B0604020202020204" pitchFamily="34" charset="0"/>
              <a:buChar char="•"/>
            </a:pPr>
            <a:r>
              <a:rPr lang="en-US" dirty="0" smtClean="0"/>
              <a:t>Pokémon GO: Overlays virtual objects in real-world locations.</a:t>
            </a:r>
          </a:p>
          <a:p>
            <a:pPr algn="just"/>
            <a:r>
              <a:rPr lang="en-US" b="1" dirty="0" smtClean="0"/>
              <a:t>Advantages:</a:t>
            </a:r>
            <a:r>
              <a:rPr lang="en-US" dirty="0" smtClean="0"/>
              <a:t> Greater flexibility and dynamic usage.</a:t>
            </a:r>
          </a:p>
          <a:p>
            <a:pPr algn="just"/>
            <a:r>
              <a:rPr lang="en-US" b="1" dirty="0" smtClean="0"/>
              <a:t>Limitations:</a:t>
            </a:r>
            <a:r>
              <a:rPr lang="en-US" dirty="0" smtClean="0"/>
              <a:t> May have lower accuracy compared to marker-based AR.</a:t>
            </a:r>
            <a:endParaRPr lang="en-US" b="1" dirty="0"/>
          </a:p>
        </p:txBody>
      </p:sp>
      <p:sp>
        <p:nvSpPr>
          <p:cNvPr id="38" name="Text 0"/>
          <p:cNvSpPr/>
          <p:nvPr/>
        </p:nvSpPr>
        <p:spPr>
          <a:xfrm>
            <a:off x="361507" y="138242"/>
            <a:ext cx="5954197"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AR Flavors</a:t>
            </a:r>
            <a:endParaRPr lang="en-US" sz="4650" dirty="0"/>
          </a:p>
        </p:txBody>
      </p:sp>
      <p:sp>
        <p:nvSpPr>
          <p:cNvPr id="2" name="AutoShape 2" descr="What Is Markerless Augmented Reality (A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2"/>
          <a:stretch>
            <a:fillRect/>
          </a:stretch>
        </p:blipFill>
        <p:spPr>
          <a:xfrm>
            <a:off x="-37895" y="2173276"/>
            <a:ext cx="6927793" cy="3609181"/>
          </a:xfrm>
          <a:prstGeom prst="rect">
            <a:avLst/>
          </a:prstGeom>
        </p:spPr>
      </p:pic>
    </p:spTree>
    <p:extLst>
      <p:ext uri="{BB962C8B-B14F-4D97-AF65-F5344CB8AC3E}">
        <p14:creationId xmlns:p14="http://schemas.microsoft.com/office/powerpoint/2010/main" val="7418842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406</TotalTime>
  <Words>877</Words>
  <Application>Microsoft Office PowerPoint</Application>
  <PresentationFormat>Custom</PresentationFormat>
  <Paragraphs>121</Paragraphs>
  <Slides>17</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Inter</vt:lpstr>
      <vt:lpstr>Calibri</vt:lpstr>
      <vt:lpstr>Arial</vt:lpstr>
      <vt:lpstr>Petrona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Kowshik</cp:lastModifiedBy>
  <cp:revision>13</cp:revision>
  <dcterms:created xsi:type="dcterms:W3CDTF">2024-11-20T14:19:57Z</dcterms:created>
  <dcterms:modified xsi:type="dcterms:W3CDTF">2024-11-23T19:19:47Z</dcterms:modified>
</cp:coreProperties>
</file>